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4"/>
  </p:sldMasterIdLst>
  <p:notesMasterIdLst>
    <p:notesMasterId r:id="rId32"/>
  </p:notesMasterIdLst>
  <p:sldIdLst>
    <p:sldId id="415" r:id="rId5"/>
    <p:sldId id="266" r:id="rId6"/>
    <p:sldId id="284" r:id="rId7"/>
    <p:sldId id="283" r:id="rId8"/>
    <p:sldId id="309" r:id="rId9"/>
    <p:sldId id="427" r:id="rId10"/>
    <p:sldId id="259" r:id="rId11"/>
    <p:sldId id="603" r:id="rId12"/>
    <p:sldId id="413" r:id="rId13"/>
    <p:sldId id="416" r:id="rId14"/>
    <p:sldId id="319" r:id="rId15"/>
    <p:sldId id="673" r:id="rId16"/>
    <p:sldId id="674" r:id="rId17"/>
    <p:sldId id="432" r:id="rId18"/>
    <p:sldId id="608" r:id="rId19"/>
    <p:sldId id="609" r:id="rId20"/>
    <p:sldId id="610" r:id="rId21"/>
    <p:sldId id="675" r:id="rId22"/>
    <p:sldId id="613" r:id="rId23"/>
    <p:sldId id="614" r:id="rId24"/>
    <p:sldId id="615" r:id="rId25"/>
    <p:sldId id="663" r:id="rId26"/>
    <p:sldId id="664" r:id="rId27"/>
    <p:sldId id="666" r:id="rId28"/>
    <p:sldId id="667" r:id="rId29"/>
    <p:sldId id="668" r:id="rId30"/>
    <p:sldId id="669" r:id="rId31"/>
  </p:sldIdLst>
  <p:sldSz cx="9144000" cy="6858000" type="screen4x3"/>
  <p:notesSz cx="6735763" cy="98663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80808"/>
    <a:srgbClr val="3333FF"/>
    <a:srgbClr val="0066FF"/>
    <a:srgbClr val="003399"/>
    <a:srgbClr val="000000"/>
    <a:srgbClr val="FFFFB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428"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473F3F-B2B4-4367-8849-18FF65BCD9B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B0E279F-E6FC-45C3-979F-1383C2CED16B}">
      <dgm:prSet phldrT="[Text]" custT="1"/>
      <dgm:spPr>
        <a:solidFill>
          <a:schemeClr val="bg2"/>
        </a:solidFill>
      </dgm:spPr>
      <dgm:t>
        <a:bodyPr/>
        <a:lstStyle/>
        <a:p>
          <a:r>
            <a:rPr lang="en-US" sz="1800" b="1">
              <a:solidFill>
                <a:schemeClr val="tx1"/>
              </a:solidFill>
              <a:latin typeface="Times New Roman" pitchFamily="18" charset="0"/>
              <a:cs typeface="Times New Roman" pitchFamily="18" charset="0"/>
            </a:rPr>
            <a:t>Tourism &amp; Hospitality Management</a:t>
          </a:r>
        </a:p>
      </dgm:t>
    </dgm:pt>
    <dgm:pt modelId="{16272A5F-5037-4DB7-8CCE-D4E425CB6001}" type="parTrans" cxnId="{F9A3F17E-BD78-4122-9856-E7556A2C3E2D}">
      <dgm:prSet/>
      <dgm:spPr/>
      <dgm:t>
        <a:bodyPr/>
        <a:lstStyle/>
        <a:p>
          <a:endParaRPr lang="en-US"/>
        </a:p>
      </dgm:t>
    </dgm:pt>
    <dgm:pt modelId="{876CA298-C504-4C07-BF71-998F5A1B7DD1}" type="sibTrans" cxnId="{F9A3F17E-BD78-4122-9856-E7556A2C3E2D}">
      <dgm:prSet/>
      <dgm:spPr/>
      <dgm:t>
        <a:bodyPr/>
        <a:lstStyle/>
        <a:p>
          <a:endParaRPr lang="en-US"/>
        </a:p>
      </dgm:t>
    </dgm:pt>
    <dgm:pt modelId="{BB55F654-5D34-4106-97CB-7D31737B0FA2}">
      <dgm:prSet phldrT="[Text]" custT="1"/>
      <dgm:spPr>
        <a:solidFill>
          <a:schemeClr val="bg2"/>
        </a:solidFill>
      </dgm:spPr>
      <dgm:t>
        <a:bodyPr/>
        <a:lstStyle/>
        <a:p>
          <a:r>
            <a:rPr lang="en-US" sz="1800" b="1">
              <a:solidFill>
                <a:schemeClr val="tx1"/>
              </a:solidFill>
              <a:latin typeface="Times New Roman" pitchFamily="18" charset="0"/>
              <a:cs typeface="Times New Roman" pitchFamily="18" charset="0"/>
            </a:rPr>
            <a:t>International Business</a:t>
          </a:r>
        </a:p>
      </dgm:t>
    </dgm:pt>
    <dgm:pt modelId="{E306D154-DEFC-499B-A194-4B9B5E20047D}" type="parTrans" cxnId="{F7055BC9-9FA6-4B13-ABD3-2E790AC55982}">
      <dgm:prSet/>
      <dgm:spPr/>
      <dgm:t>
        <a:bodyPr/>
        <a:lstStyle/>
        <a:p>
          <a:endParaRPr lang="en-US"/>
        </a:p>
      </dgm:t>
    </dgm:pt>
    <dgm:pt modelId="{FCE26F02-0C4A-479B-8C33-B22157E48AB5}" type="sibTrans" cxnId="{F7055BC9-9FA6-4B13-ABD3-2E790AC55982}">
      <dgm:prSet/>
      <dgm:spPr/>
      <dgm:t>
        <a:bodyPr/>
        <a:lstStyle/>
        <a:p>
          <a:endParaRPr lang="en-US"/>
        </a:p>
      </dgm:t>
    </dgm:pt>
    <dgm:pt modelId="{3EA8935E-BAFD-4EBF-B3B2-1F7075062265}">
      <dgm:prSet phldrT="[Text]" custT="1"/>
      <dgm:spPr>
        <a:solidFill>
          <a:schemeClr val="bg2"/>
        </a:solidFill>
      </dgm:spPr>
      <dgm:t>
        <a:bodyPr/>
        <a:lstStyle/>
        <a:p>
          <a:r>
            <a:rPr lang="en-US" sz="1800" b="1">
              <a:solidFill>
                <a:schemeClr val="tx1"/>
              </a:solidFill>
              <a:latin typeface="Times New Roman" pitchFamily="18" charset="0"/>
              <a:cs typeface="Times New Roman" pitchFamily="18" charset="0"/>
            </a:rPr>
            <a:t>Information Technology</a:t>
          </a:r>
        </a:p>
      </dgm:t>
    </dgm:pt>
    <dgm:pt modelId="{D2391CA8-A82E-48A3-906F-F5EEE39F8045}" type="parTrans" cxnId="{EA45E8DE-C809-4230-B3DA-578F9B7685FF}">
      <dgm:prSet/>
      <dgm:spPr/>
      <dgm:t>
        <a:bodyPr/>
        <a:lstStyle/>
        <a:p>
          <a:endParaRPr lang="en-US"/>
        </a:p>
      </dgm:t>
    </dgm:pt>
    <dgm:pt modelId="{A492A467-F4E6-4F83-B29E-9CF77D60F449}" type="sibTrans" cxnId="{EA45E8DE-C809-4230-B3DA-578F9B7685FF}">
      <dgm:prSet/>
      <dgm:spPr/>
      <dgm:t>
        <a:bodyPr/>
        <a:lstStyle/>
        <a:p>
          <a:endParaRPr lang="en-US"/>
        </a:p>
      </dgm:t>
    </dgm:pt>
    <dgm:pt modelId="{72E61BB3-2250-4725-91F6-D27E4AAC61FB}">
      <dgm:prSet phldrT="[Text]" custT="1"/>
      <dgm:spPr>
        <a:solidFill>
          <a:schemeClr val="bg2"/>
        </a:solidFill>
      </dgm:spPr>
      <dgm:t>
        <a:bodyPr/>
        <a:lstStyle/>
        <a:p>
          <a:r>
            <a:rPr lang="en-US" sz="1800" b="1" kern="1200">
              <a:solidFill>
                <a:schemeClr val="tx1"/>
              </a:solidFill>
              <a:latin typeface="Times New Roman" pitchFamily="18" charset="0"/>
              <a:ea typeface="+mn-ea"/>
              <a:cs typeface="Times New Roman" pitchFamily="18" charset="0"/>
            </a:rPr>
            <a:t>Luxury</a:t>
          </a:r>
          <a:r>
            <a:rPr lang="en-US" sz="1800" b="1" kern="1200">
              <a:solidFill>
                <a:schemeClr val="tx1"/>
              </a:solidFill>
              <a:latin typeface="Times New Roman" pitchFamily="18" charset="0"/>
              <a:cs typeface="Times New Roman" pitchFamily="18" charset="0"/>
            </a:rPr>
            <a:t> Brand Management</a:t>
          </a:r>
        </a:p>
      </dgm:t>
    </dgm:pt>
    <dgm:pt modelId="{94BEDD58-5DD2-43D2-9730-89C9DB962F00}" type="parTrans" cxnId="{F399CBF5-0539-4A27-90FB-ED4661D362AC}">
      <dgm:prSet/>
      <dgm:spPr/>
      <dgm:t>
        <a:bodyPr/>
        <a:lstStyle/>
        <a:p>
          <a:endParaRPr lang="en-US"/>
        </a:p>
      </dgm:t>
    </dgm:pt>
    <dgm:pt modelId="{A566119C-4F70-4DA9-B4FA-BF50CA261E5B}" type="sibTrans" cxnId="{F399CBF5-0539-4A27-90FB-ED4661D362AC}">
      <dgm:prSet/>
      <dgm:spPr/>
      <dgm:t>
        <a:bodyPr/>
        <a:lstStyle/>
        <a:p>
          <a:endParaRPr lang="en-US"/>
        </a:p>
      </dgm:t>
    </dgm:pt>
    <dgm:pt modelId="{602133CB-0536-4517-9FFA-8EF21FFD9447}">
      <dgm:prSet phldrT="[Text]" custT="1"/>
      <dgm:spPr>
        <a:solidFill>
          <a:schemeClr val="bg2"/>
        </a:solidFill>
      </dgm:spPr>
      <dgm:t>
        <a:bodyPr/>
        <a:lstStyle/>
        <a:p>
          <a:r>
            <a:rPr lang="en-US" sz="1800" b="1">
              <a:solidFill>
                <a:schemeClr val="tx1"/>
              </a:solidFill>
              <a:latin typeface="Times New Roman" pitchFamily="18" charset="0"/>
              <a:cs typeface="Times New Roman" pitchFamily="18" charset="0"/>
            </a:rPr>
            <a:t>Master in Management</a:t>
          </a:r>
        </a:p>
      </dgm:t>
    </dgm:pt>
    <dgm:pt modelId="{02EAB613-F386-4242-9B3C-BBC8F5A5C2E1}" type="parTrans" cxnId="{C523A51A-0B9B-4143-AEB3-F29F37E49267}">
      <dgm:prSet/>
      <dgm:spPr/>
      <dgm:t>
        <a:bodyPr/>
        <a:lstStyle/>
        <a:p>
          <a:endParaRPr lang="en-US"/>
        </a:p>
      </dgm:t>
    </dgm:pt>
    <dgm:pt modelId="{2F07B6A6-34D3-47C0-8665-882FD5CBDF8D}" type="sibTrans" cxnId="{C523A51A-0B9B-4143-AEB3-F29F37E49267}">
      <dgm:prSet/>
      <dgm:spPr/>
      <dgm:t>
        <a:bodyPr/>
        <a:lstStyle/>
        <a:p>
          <a:endParaRPr lang="en-US"/>
        </a:p>
      </dgm:t>
    </dgm:pt>
    <dgm:pt modelId="{849DBD08-5BB5-4032-9B9B-27CE4E0B0B4D}">
      <dgm:prSet phldrT="[Text]" custT="1"/>
      <dgm:spPr>
        <a:solidFill>
          <a:schemeClr val="bg2"/>
        </a:solidFill>
      </dgm:spPr>
      <dgm:t>
        <a:bodyPr/>
        <a:lstStyle/>
        <a:p>
          <a:r>
            <a:rPr lang="en-US" sz="1800" b="1">
              <a:solidFill>
                <a:schemeClr val="tx1"/>
              </a:solidFill>
              <a:latin typeface="Times New Roman" pitchFamily="18" charset="0"/>
              <a:cs typeface="Times New Roman" pitchFamily="18" charset="0"/>
            </a:rPr>
            <a:t>Finance &amp; Accounting</a:t>
          </a:r>
        </a:p>
      </dgm:t>
    </dgm:pt>
    <dgm:pt modelId="{1E0B2AB7-D1CE-4A63-90E6-FF0362DDD416}" type="parTrans" cxnId="{9185BB41-7CCB-4134-A56E-78F4FB2FBC50}">
      <dgm:prSet/>
      <dgm:spPr/>
      <dgm:t>
        <a:bodyPr/>
        <a:lstStyle/>
        <a:p>
          <a:endParaRPr lang="en-US"/>
        </a:p>
      </dgm:t>
    </dgm:pt>
    <dgm:pt modelId="{204CAA7C-9A31-4560-9B75-15081CAABA0E}" type="sibTrans" cxnId="{9185BB41-7CCB-4134-A56E-78F4FB2FBC50}">
      <dgm:prSet/>
      <dgm:spPr/>
      <dgm:t>
        <a:bodyPr/>
        <a:lstStyle/>
        <a:p>
          <a:endParaRPr lang="en-US"/>
        </a:p>
      </dgm:t>
    </dgm:pt>
    <dgm:pt modelId="{E1B242D2-AFB5-4BCC-8D66-3B453D23FBA9}">
      <dgm:prSet phldrT="[Text]" custT="1"/>
      <dgm:spPr>
        <a:solidFill>
          <a:schemeClr val="bg2"/>
        </a:solidFill>
      </dgm:spPr>
      <dgm:t>
        <a:bodyPr/>
        <a:lstStyle/>
        <a:p>
          <a:r>
            <a:rPr lang="en-US" sz="1800" b="1" kern="1200">
              <a:solidFill>
                <a:schemeClr val="tx1"/>
              </a:solidFill>
              <a:latin typeface="Times New Roman" pitchFamily="18" charset="0"/>
              <a:ea typeface="+mn-ea"/>
              <a:cs typeface="Times New Roman" pitchFamily="18" charset="0"/>
            </a:rPr>
            <a:t>Marketing Management</a:t>
          </a:r>
        </a:p>
      </dgm:t>
    </dgm:pt>
    <dgm:pt modelId="{D5D48535-6821-4BF3-8A70-164618733D68}" type="parTrans" cxnId="{94566F32-27E1-464D-B960-E1908B12DB11}">
      <dgm:prSet/>
      <dgm:spPr/>
      <dgm:t>
        <a:bodyPr/>
        <a:lstStyle/>
        <a:p>
          <a:endParaRPr lang="en-IN"/>
        </a:p>
      </dgm:t>
    </dgm:pt>
    <dgm:pt modelId="{B3EA6049-5457-4DE3-A301-A76670443CEA}" type="sibTrans" cxnId="{94566F32-27E1-464D-B960-E1908B12DB11}">
      <dgm:prSet/>
      <dgm:spPr/>
      <dgm:t>
        <a:bodyPr/>
        <a:lstStyle/>
        <a:p>
          <a:endParaRPr lang="en-IN"/>
        </a:p>
      </dgm:t>
    </dgm:pt>
    <dgm:pt modelId="{16608E43-51D2-45A9-B411-326303C05BAC}" type="pres">
      <dgm:prSet presAssocID="{C1473F3F-B2B4-4367-8849-18FF65BCD9B5}" presName="diagram" presStyleCnt="0">
        <dgm:presLayoutVars>
          <dgm:dir/>
          <dgm:resizeHandles val="exact"/>
        </dgm:presLayoutVars>
      </dgm:prSet>
      <dgm:spPr/>
    </dgm:pt>
    <dgm:pt modelId="{750D0D8F-2C54-4C3E-9401-90939DA7D64C}" type="pres">
      <dgm:prSet presAssocID="{8B0E279F-E6FC-45C3-979F-1383C2CED16B}" presName="node" presStyleLbl="node1" presStyleIdx="0" presStyleCnt="7" custScaleX="98289" custScaleY="96221" custLinFactNeighborX="4895" custLinFactNeighborY="-4549">
        <dgm:presLayoutVars>
          <dgm:bulletEnabled val="1"/>
        </dgm:presLayoutVars>
      </dgm:prSet>
      <dgm:spPr/>
    </dgm:pt>
    <dgm:pt modelId="{33CF801C-DCB4-4439-BD88-F127DFB431A4}" type="pres">
      <dgm:prSet presAssocID="{876CA298-C504-4C07-BF71-998F5A1B7DD1}" presName="sibTrans" presStyleCnt="0"/>
      <dgm:spPr/>
    </dgm:pt>
    <dgm:pt modelId="{A2818C05-3FDF-4D57-BDE6-3F28EAC9FA89}" type="pres">
      <dgm:prSet presAssocID="{BB55F654-5D34-4106-97CB-7D31737B0FA2}" presName="node" presStyleLbl="node1" presStyleIdx="1" presStyleCnt="7" custLinFactNeighborX="3369" custLinFactNeighborY="-1941">
        <dgm:presLayoutVars>
          <dgm:bulletEnabled val="1"/>
        </dgm:presLayoutVars>
      </dgm:prSet>
      <dgm:spPr/>
    </dgm:pt>
    <dgm:pt modelId="{BD0E457C-CEF1-4960-B58C-41A0E95C939A}" type="pres">
      <dgm:prSet presAssocID="{FCE26F02-0C4A-479B-8C33-B22157E48AB5}" presName="sibTrans" presStyleCnt="0"/>
      <dgm:spPr/>
    </dgm:pt>
    <dgm:pt modelId="{1DE663DB-73F8-400E-9515-C45D3A63899A}" type="pres">
      <dgm:prSet presAssocID="{3EA8935E-BAFD-4EBF-B3B2-1F7075062265}" presName="node" presStyleLbl="node1" presStyleIdx="2" presStyleCnt="7" custLinFactNeighborX="1941" custLinFactNeighborY="-3035">
        <dgm:presLayoutVars>
          <dgm:bulletEnabled val="1"/>
        </dgm:presLayoutVars>
      </dgm:prSet>
      <dgm:spPr/>
    </dgm:pt>
    <dgm:pt modelId="{FC3CD691-69B3-409A-A9BD-FF151F124C50}" type="pres">
      <dgm:prSet presAssocID="{A492A467-F4E6-4F83-B29E-9CF77D60F449}" presName="sibTrans" presStyleCnt="0"/>
      <dgm:spPr/>
    </dgm:pt>
    <dgm:pt modelId="{078F926E-1578-4F5B-BE87-C9DEE99F1CF1}" type="pres">
      <dgm:prSet presAssocID="{72E61BB3-2250-4725-91F6-D27E4AAC61FB}" presName="node" presStyleLbl="node1" presStyleIdx="3" presStyleCnt="7" custScaleX="96889" custScaleY="102336" custLinFactNeighborX="-927" custLinFactNeighborY="-1485">
        <dgm:presLayoutVars>
          <dgm:bulletEnabled val="1"/>
        </dgm:presLayoutVars>
      </dgm:prSet>
      <dgm:spPr/>
    </dgm:pt>
    <dgm:pt modelId="{C04ED561-875F-4E80-94A4-7EAFDE09E851}" type="pres">
      <dgm:prSet presAssocID="{A566119C-4F70-4DA9-B4FA-BF50CA261E5B}" presName="sibTrans" presStyleCnt="0"/>
      <dgm:spPr/>
    </dgm:pt>
    <dgm:pt modelId="{86FF27B9-930B-4EA7-A664-AD03ED0EF591}" type="pres">
      <dgm:prSet presAssocID="{602133CB-0536-4517-9FFA-8EF21FFD9447}" presName="node" presStyleLbl="node1" presStyleIdx="4" presStyleCnt="7" custScaleX="102392" custScaleY="90909" custLinFactNeighborX="2120" custLinFactNeighborY="-10767">
        <dgm:presLayoutVars>
          <dgm:bulletEnabled val="1"/>
        </dgm:presLayoutVars>
      </dgm:prSet>
      <dgm:spPr/>
    </dgm:pt>
    <dgm:pt modelId="{6C63A9E9-9233-4F62-87A3-351E60908D51}" type="pres">
      <dgm:prSet presAssocID="{2F07B6A6-34D3-47C0-8665-882FD5CBDF8D}" presName="sibTrans" presStyleCnt="0"/>
      <dgm:spPr/>
    </dgm:pt>
    <dgm:pt modelId="{4F2D86CF-AB09-4EE2-9A69-8F6A9D7B9DD8}" type="pres">
      <dgm:prSet presAssocID="{849DBD08-5BB5-4032-9B9B-27CE4E0B0B4D}" presName="node" presStyleLbl="node1" presStyleIdx="5" presStyleCnt="7" custScaleY="86814" custLinFactNeighborX="3409" custLinFactNeighborY="-10767">
        <dgm:presLayoutVars>
          <dgm:bulletEnabled val="1"/>
        </dgm:presLayoutVars>
      </dgm:prSet>
      <dgm:spPr/>
    </dgm:pt>
    <dgm:pt modelId="{77DB7AE8-2DB6-43D4-A337-4AAD5E214587}" type="pres">
      <dgm:prSet presAssocID="{204CAA7C-9A31-4560-9B75-15081CAABA0E}" presName="sibTrans" presStyleCnt="0"/>
      <dgm:spPr/>
    </dgm:pt>
    <dgm:pt modelId="{A4DE8A66-B628-466D-885E-23EF03C88055}" type="pres">
      <dgm:prSet presAssocID="{E1B242D2-AFB5-4BCC-8D66-3B453D23FBA9}" presName="node" presStyleLbl="node1" presStyleIdx="6" presStyleCnt="7" custScaleX="99495" custScaleY="82452" custLinFactNeighborX="2930" custLinFactNeighborY="-14240">
        <dgm:presLayoutVars>
          <dgm:bulletEnabled val="1"/>
        </dgm:presLayoutVars>
      </dgm:prSet>
      <dgm:spPr/>
    </dgm:pt>
  </dgm:ptLst>
  <dgm:cxnLst>
    <dgm:cxn modelId="{6C1E930A-302E-4AEC-8DE9-00BE1BEB3E24}" type="presOf" srcId="{3EA8935E-BAFD-4EBF-B3B2-1F7075062265}" destId="{1DE663DB-73F8-400E-9515-C45D3A63899A}" srcOrd="0" destOrd="0" presId="urn:microsoft.com/office/officeart/2005/8/layout/default"/>
    <dgm:cxn modelId="{C523A51A-0B9B-4143-AEB3-F29F37E49267}" srcId="{C1473F3F-B2B4-4367-8849-18FF65BCD9B5}" destId="{602133CB-0536-4517-9FFA-8EF21FFD9447}" srcOrd="4" destOrd="0" parTransId="{02EAB613-F386-4242-9B3C-BBC8F5A5C2E1}" sibTransId="{2F07B6A6-34D3-47C0-8665-882FD5CBDF8D}"/>
    <dgm:cxn modelId="{94566F32-27E1-464D-B960-E1908B12DB11}" srcId="{C1473F3F-B2B4-4367-8849-18FF65BCD9B5}" destId="{E1B242D2-AFB5-4BCC-8D66-3B453D23FBA9}" srcOrd="6" destOrd="0" parTransId="{D5D48535-6821-4BF3-8A70-164618733D68}" sibTransId="{B3EA6049-5457-4DE3-A301-A76670443CEA}"/>
    <dgm:cxn modelId="{9185BB41-7CCB-4134-A56E-78F4FB2FBC50}" srcId="{C1473F3F-B2B4-4367-8849-18FF65BCD9B5}" destId="{849DBD08-5BB5-4032-9B9B-27CE4E0B0B4D}" srcOrd="5" destOrd="0" parTransId="{1E0B2AB7-D1CE-4A63-90E6-FF0362DDD416}" sibTransId="{204CAA7C-9A31-4560-9B75-15081CAABA0E}"/>
    <dgm:cxn modelId="{0BC8C06E-5F9B-42DA-87B7-E909576E2C63}" type="presOf" srcId="{602133CB-0536-4517-9FFA-8EF21FFD9447}" destId="{86FF27B9-930B-4EA7-A664-AD03ED0EF591}" srcOrd="0" destOrd="0" presId="urn:microsoft.com/office/officeart/2005/8/layout/default"/>
    <dgm:cxn modelId="{01FD0055-F103-4DB1-83F3-5E7367F83D34}" type="presOf" srcId="{E1B242D2-AFB5-4BCC-8D66-3B453D23FBA9}" destId="{A4DE8A66-B628-466D-885E-23EF03C88055}" srcOrd="0" destOrd="0" presId="urn:microsoft.com/office/officeart/2005/8/layout/default"/>
    <dgm:cxn modelId="{F9A3F17E-BD78-4122-9856-E7556A2C3E2D}" srcId="{C1473F3F-B2B4-4367-8849-18FF65BCD9B5}" destId="{8B0E279F-E6FC-45C3-979F-1383C2CED16B}" srcOrd="0" destOrd="0" parTransId="{16272A5F-5037-4DB7-8CCE-D4E425CB6001}" sibTransId="{876CA298-C504-4C07-BF71-998F5A1B7DD1}"/>
    <dgm:cxn modelId="{3147F089-9887-4B64-BF0A-9A3C759844E9}" type="presOf" srcId="{8B0E279F-E6FC-45C3-979F-1383C2CED16B}" destId="{750D0D8F-2C54-4C3E-9401-90939DA7D64C}" srcOrd="0" destOrd="0" presId="urn:microsoft.com/office/officeart/2005/8/layout/default"/>
    <dgm:cxn modelId="{7CF4A694-B845-4430-BEC9-5C21689DEBDC}" type="presOf" srcId="{BB55F654-5D34-4106-97CB-7D31737B0FA2}" destId="{A2818C05-3FDF-4D57-BDE6-3F28EAC9FA89}" srcOrd="0" destOrd="0" presId="urn:microsoft.com/office/officeart/2005/8/layout/default"/>
    <dgm:cxn modelId="{2F8EFFB0-18F1-4E74-9016-FD7610F10225}" type="presOf" srcId="{72E61BB3-2250-4725-91F6-D27E4AAC61FB}" destId="{078F926E-1578-4F5B-BE87-C9DEE99F1CF1}" srcOrd="0" destOrd="0" presId="urn:microsoft.com/office/officeart/2005/8/layout/default"/>
    <dgm:cxn modelId="{EB0EA9BB-775C-4D6E-BB59-2D2868CC5204}" type="presOf" srcId="{849DBD08-5BB5-4032-9B9B-27CE4E0B0B4D}" destId="{4F2D86CF-AB09-4EE2-9A69-8F6A9D7B9DD8}" srcOrd="0" destOrd="0" presId="urn:microsoft.com/office/officeart/2005/8/layout/default"/>
    <dgm:cxn modelId="{F7055BC9-9FA6-4B13-ABD3-2E790AC55982}" srcId="{C1473F3F-B2B4-4367-8849-18FF65BCD9B5}" destId="{BB55F654-5D34-4106-97CB-7D31737B0FA2}" srcOrd="1" destOrd="0" parTransId="{E306D154-DEFC-499B-A194-4B9B5E20047D}" sibTransId="{FCE26F02-0C4A-479B-8C33-B22157E48AB5}"/>
    <dgm:cxn modelId="{8F6558DB-FA5C-4B35-9429-E73BF8F11A66}" type="presOf" srcId="{C1473F3F-B2B4-4367-8849-18FF65BCD9B5}" destId="{16608E43-51D2-45A9-B411-326303C05BAC}" srcOrd="0" destOrd="0" presId="urn:microsoft.com/office/officeart/2005/8/layout/default"/>
    <dgm:cxn modelId="{EA45E8DE-C809-4230-B3DA-578F9B7685FF}" srcId="{C1473F3F-B2B4-4367-8849-18FF65BCD9B5}" destId="{3EA8935E-BAFD-4EBF-B3B2-1F7075062265}" srcOrd="2" destOrd="0" parTransId="{D2391CA8-A82E-48A3-906F-F5EEE39F8045}" sibTransId="{A492A467-F4E6-4F83-B29E-9CF77D60F449}"/>
    <dgm:cxn modelId="{F399CBF5-0539-4A27-90FB-ED4661D362AC}" srcId="{C1473F3F-B2B4-4367-8849-18FF65BCD9B5}" destId="{72E61BB3-2250-4725-91F6-D27E4AAC61FB}" srcOrd="3" destOrd="0" parTransId="{94BEDD58-5DD2-43D2-9730-89C9DB962F00}" sibTransId="{A566119C-4F70-4DA9-B4FA-BF50CA261E5B}"/>
    <dgm:cxn modelId="{2044AF19-108B-49E6-8581-6E4A96F35BAD}" type="presParOf" srcId="{16608E43-51D2-45A9-B411-326303C05BAC}" destId="{750D0D8F-2C54-4C3E-9401-90939DA7D64C}" srcOrd="0" destOrd="0" presId="urn:microsoft.com/office/officeart/2005/8/layout/default"/>
    <dgm:cxn modelId="{D5A6473B-C479-4B9A-91BB-CB8E32F2A267}" type="presParOf" srcId="{16608E43-51D2-45A9-B411-326303C05BAC}" destId="{33CF801C-DCB4-4439-BD88-F127DFB431A4}" srcOrd="1" destOrd="0" presId="urn:microsoft.com/office/officeart/2005/8/layout/default"/>
    <dgm:cxn modelId="{52871816-BAEC-4A0B-BE36-3012907A7A32}" type="presParOf" srcId="{16608E43-51D2-45A9-B411-326303C05BAC}" destId="{A2818C05-3FDF-4D57-BDE6-3F28EAC9FA89}" srcOrd="2" destOrd="0" presId="urn:microsoft.com/office/officeart/2005/8/layout/default"/>
    <dgm:cxn modelId="{E6338352-AD3D-4447-9735-8F60C6B006B5}" type="presParOf" srcId="{16608E43-51D2-45A9-B411-326303C05BAC}" destId="{BD0E457C-CEF1-4960-B58C-41A0E95C939A}" srcOrd="3" destOrd="0" presId="urn:microsoft.com/office/officeart/2005/8/layout/default"/>
    <dgm:cxn modelId="{99619CC3-4E20-47C4-BF60-7357DA022B8C}" type="presParOf" srcId="{16608E43-51D2-45A9-B411-326303C05BAC}" destId="{1DE663DB-73F8-400E-9515-C45D3A63899A}" srcOrd="4" destOrd="0" presId="urn:microsoft.com/office/officeart/2005/8/layout/default"/>
    <dgm:cxn modelId="{2DE5F57E-5E1E-4780-B0E7-D4B6E5AC6503}" type="presParOf" srcId="{16608E43-51D2-45A9-B411-326303C05BAC}" destId="{FC3CD691-69B3-409A-A9BD-FF151F124C50}" srcOrd="5" destOrd="0" presId="urn:microsoft.com/office/officeart/2005/8/layout/default"/>
    <dgm:cxn modelId="{524621E0-69FA-4D27-AA06-29B3449B305D}" type="presParOf" srcId="{16608E43-51D2-45A9-B411-326303C05BAC}" destId="{078F926E-1578-4F5B-BE87-C9DEE99F1CF1}" srcOrd="6" destOrd="0" presId="urn:microsoft.com/office/officeart/2005/8/layout/default"/>
    <dgm:cxn modelId="{D080D448-C29C-4FAB-B29A-D70F3F5FBB1A}" type="presParOf" srcId="{16608E43-51D2-45A9-B411-326303C05BAC}" destId="{C04ED561-875F-4E80-94A4-7EAFDE09E851}" srcOrd="7" destOrd="0" presId="urn:microsoft.com/office/officeart/2005/8/layout/default"/>
    <dgm:cxn modelId="{84C8D1A3-1657-4755-B7CC-9103A734A5DB}" type="presParOf" srcId="{16608E43-51D2-45A9-B411-326303C05BAC}" destId="{86FF27B9-930B-4EA7-A664-AD03ED0EF591}" srcOrd="8" destOrd="0" presId="urn:microsoft.com/office/officeart/2005/8/layout/default"/>
    <dgm:cxn modelId="{4497F791-BDAA-466C-B596-9623C42196D5}" type="presParOf" srcId="{16608E43-51D2-45A9-B411-326303C05BAC}" destId="{6C63A9E9-9233-4F62-87A3-351E60908D51}" srcOrd="9" destOrd="0" presId="urn:microsoft.com/office/officeart/2005/8/layout/default"/>
    <dgm:cxn modelId="{BBC89FC0-7A31-494B-8A69-9B4C2B987FDE}" type="presParOf" srcId="{16608E43-51D2-45A9-B411-326303C05BAC}" destId="{4F2D86CF-AB09-4EE2-9A69-8F6A9D7B9DD8}" srcOrd="10" destOrd="0" presId="urn:microsoft.com/office/officeart/2005/8/layout/default"/>
    <dgm:cxn modelId="{8E809DFE-991E-40E4-9872-59601E852AB0}" type="presParOf" srcId="{16608E43-51D2-45A9-B411-326303C05BAC}" destId="{77DB7AE8-2DB6-43D4-A337-4AAD5E214587}" srcOrd="11" destOrd="0" presId="urn:microsoft.com/office/officeart/2005/8/layout/default"/>
    <dgm:cxn modelId="{A7B53536-15A4-49C3-926D-95488624D660}" type="presParOf" srcId="{16608E43-51D2-45A9-B411-326303C05BAC}" destId="{A4DE8A66-B628-466D-885E-23EF03C8805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0BFCC9-9657-48D4-8DC5-778891137B6D}"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963C9383-F2D1-4BA7-9258-6744D5D36C00}">
      <dgm:prSet/>
      <dgm:spPr/>
      <dgm:t>
        <a:bodyPr/>
        <a:lstStyle/>
        <a:p>
          <a:r>
            <a:rPr lang="en-US"/>
            <a:t>Upload signed institution application form, if applicable, on the Course Finder Tool.</a:t>
          </a:r>
        </a:p>
      </dgm:t>
    </dgm:pt>
    <dgm:pt modelId="{B86C13F7-6D66-403C-AF7A-E6DE48E862F3}" type="parTrans" cxnId="{20CFA17D-F64C-4A8B-B18E-4B0BCC75CE3A}">
      <dgm:prSet/>
      <dgm:spPr/>
      <dgm:t>
        <a:bodyPr/>
        <a:lstStyle/>
        <a:p>
          <a:endParaRPr lang="en-US"/>
        </a:p>
      </dgm:t>
    </dgm:pt>
    <dgm:pt modelId="{0E8F8D72-0D23-4E6C-B72B-9DD5521688D8}" type="sibTrans" cxnId="{20CFA17D-F64C-4A8B-B18E-4B0BCC75CE3A}">
      <dgm:prSet/>
      <dgm:spPr/>
      <dgm:t>
        <a:bodyPr/>
        <a:lstStyle/>
        <a:p>
          <a:endParaRPr lang="en-US"/>
        </a:p>
      </dgm:t>
    </dgm:pt>
    <dgm:pt modelId="{1CB6D828-F93A-44AD-89BB-42623F54E491}">
      <dgm:prSet/>
      <dgm:spPr/>
      <dgm:t>
        <a:bodyPr/>
        <a:lstStyle/>
        <a:p>
          <a:r>
            <a:rPr lang="en-US"/>
            <a:t>CV/Resume with contact details, Skype ID and email id of student</a:t>
          </a:r>
        </a:p>
      </dgm:t>
    </dgm:pt>
    <dgm:pt modelId="{92C6B5BC-2197-46A2-B02B-6811999AC659}" type="parTrans" cxnId="{AE15C207-8744-465E-888D-1F51C5EE6F2B}">
      <dgm:prSet/>
      <dgm:spPr/>
      <dgm:t>
        <a:bodyPr/>
        <a:lstStyle/>
        <a:p>
          <a:endParaRPr lang="en-US"/>
        </a:p>
      </dgm:t>
    </dgm:pt>
    <dgm:pt modelId="{792722E8-F2C5-48EE-9A5A-392769F97332}" type="sibTrans" cxnId="{AE15C207-8744-465E-888D-1F51C5EE6F2B}">
      <dgm:prSet/>
      <dgm:spPr/>
      <dgm:t>
        <a:bodyPr/>
        <a:lstStyle/>
        <a:p>
          <a:endParaRPr lang="en-US"/>
        </a:p>
      </dgm:t>
    </dgm:pt>
    <dgm:pt modelId="{2293B492-B3B1-4E09-882D-8E9483E50571}">
      <dgm:prSet/>
      <dgm:spPr/>
      <dgm:t>
        <a:bodyPr/>
        <a:lstStyle/>
        <a:p>
          <a:r>
            <a:rPr lang="en-US"/>
            <a:t>Mark Sheets and Transcripts of 10</a:t>
          </a:r>
          <a:r>
            <a:rPr lang="en-US" baseline="30000"/>
            <a:t>th</a:t>
          </a:r>
          <a:r>
            <a:rPr lang="en-US"/>
            <a:t>, 12</a:t>
          </a:r>
          <a:r>
            <a:rPr lang="en-US" baseline="30000"/>
            <a:t>th</a:t>
          </a:r>
          <a:r>
            <a:rPr lang="en-US"/>
            <a:t> and Graduation</a:t>
          </a:r>
        </a:p>
      </dgm:t>
    </dgm:pt>
    <dgm:pt modelId="{FD8D2976-EF5D-4A70-B020-B2AF1941EA8C}" type="parTrans" cxnId="{ABF10C43-73C4-4DB6-B40E-2F6F74DB5A6D}">
      <dgm:prSet/>
      <dgm:spPr/>
      <dgm:t>
        <a:bodyPr/>
        <a:lstStyle/>
        <a:p>
          <a:endParaRPr lang="en-US"/>
        </a:p>
      </dgm:t>
    </dgm:pt>
    <dgm:pt modelId="{B8205B35-4BA2-4D09-B316-CB73BC68ECF0}" type="sibTrans" cxnId="{ABF10C43-73C4-4DB6-B40E-2F6F74DB5A6D}">
      <dgm:prSet/>
      <dgm:spPr/>
      <dgm:t>
        <a:bodyPr/>
        <a:lstStyle/>
        <a:p>
          <a:endParaRPr lang="en-US"/>
        </a:p>
      </dgm:t>
    </dgm:pt>
    <dgm:pt modelId="{41BB6808-E52A-4E92-B375-538695C577EB}">
      <dgm:prSet/>
      <dgm:spPr/>
      <dgm:t>
        <a:bodyPr/>
        <a:lstStyle/>
        <a:p>
          <a:r>
            <a:rPr lang="en-US"/>
            <a:t>Degree Certificate</a:t>
          </a:r>
        </a:p>
      </dgm:t>
    </dgm:pt>
    <dgm:pt modelId="{5A8CE104-96F4-4445-8B53-9C51B98E1D71}" type="parTrans" cxnId="{98ED7E21-D8F7-471D-9CE8-D44F7BEA5BD8}">
      <dgm:prSet/>
      <dgm:spPr/>
      <dgm:t>
        <a:bodyPr/>
        <a:lstStyle/>
        <a:p>
          <a:endParaRPr lang="en-US"/>
        </a:p>
      </dgm:t>
    </dgm:pt>
    <dgm:pt modelId="{B795910F-5449-4AD1-B275-5256531DF425}" type="sibTrans" cxnId="{98ED7E21-D8F7-471D-9CE8-D44F7BEA5BD8}">
      <dgm:prSet/>
      <dgm:spPr/>
      <dgm:t>
        <a:bodyPr/>
        <a:lstStyle/>
        <a:p>
          <a:endParaRPr lang="en-US"/>
        </a:p>
      </dgm:t>
    </dgm:pt>
    <dgm:pt modelId="{0A72A0FC-B833-400E-95A3-7ADBF01E9B59}">
      <dgm:prSet/>
      <dgm:spPr/>
      <dgm:t>
        <a:bodyPr/>
        <a:lstStyle/>
        <a:p>
          <a:r>
            <a:rPr lang="en-US"/>
            <a:t>Two Letters of Recommendation</a:t>
          </a:r>
        </a:p>
      </dgm:t>
    </dgm:pt>
    <dgm:pt modelId="{566238F2-D72B-4762-B740-13D61FA67007}" type="parTrans" cxnId="{E3D06D5E-1AC6-468D-9AC0-9B2DC00F0AD9}">
      <dgm:prSet/>
      <dgm:spPr/>
      <dgm:t>
        <a:bodyPr/>
        <a:lstStyle/>
        <a:p>
          <a:endParaRPr lang="en-US"/>
        </a:p>
      </dgm:t>
    </dgm:pt>
    <dgm:pt modelId="{14306D04-B340-450F-AC6B-B835488C3B51}" type="sibTrans" cxnId="{E3D06D5E-1AC6-468D-9AC0-9B2DC00F0AD9}">
      <dgm:prSet/>
      <dgm:spPr/>
      <dgm:t>
        <a:bodyPr/>
        <a:lstStyle/>
        <a:p>
          <a:endParaRPr lang="en-US"/>
        </a:p>
      </dgm:t>
    </dgm:pt>
    <dgm:pt modelId="{B3332094-B77B-43C6-8F5A-DF1E9C180530}">
      <dgm:prSet/>
      <dgm:spPr/>
      <dgm:t>
        <a:bodyPr/>
        <a:lstStyle/>
        <a:p>
          <a:r>
            <a:rPr lang="en-US"/>
            <a:t>Statement of Purpose</a:t>
          </a:r>
        </a:p>
      </dgm:t>
    </dgm:pt>
    <dgm:pt modelId="{C61BCEC4-B0F6-482D-9C8A-94DA84CB6153}" type="parTrans" cxnId="{443035BD-2E35-4567-B3E4-9CEA842F9AB4}">
      <dgm:prSet/>
      <dgm:spPr/>
      <dgm:t>
        <a:bodyPr/>
        <a:lstStyle/>
        <a:p>
          <a:endParaRPr lang="en-US"/>
        </a:p>
      </dgm:t>
    </dgm:pt>
    <dgm:pt modelId="{00FC68FD-0553-49E3-8159-1A5132A2A5CC}" type="sibTrans" cxnId="{443035BD-2E35-4567-B3E4-9CEA842F9AB4}">
      <dgm:prSet/>
      <dgm:spPr/>
      <dgm:t>
        <a:bodyPr/>
        <a:lstStyle/>
        <a:p>
          <a:endParaRPr lang="en-US"/>
        </a:p>
      </dgm:t>
    </dgm:pt>
    <dgm:pt modelId="{9F5255ED-18B0-4064-A09F-0425EB96269B}">
      <dgm:prSet/>
      <dgm:spPr/>
      <dgm:t>
        <a:bodyPr/>
        <a:lstStyle/>
        <a:p>
          <a:r>
            <a:rPr lang="en-US"/>
            <a:t>Copy of Passport first and last page</a:t>
          </a:r>
        </a:p>
      </dgm:t>
    </dgm:pt>
    <dgm:pt modelId="{48D329D6-6523-4718-A34F-CB22AC6705DF}" type="parTrans" cxnId="{90560379-629F-4E74-AF9A-F39BF9A904B9}">
      <dgm:prSet/>
      <dgm:spPr/>
      <dgm:t>
        <a:bodyPr/>
        <a:lstStyle/>
        <a:p>
          <a:endParaRPr lang="en-US"/>
        </a:p>
      </dgm:t>
    </dgm:pt>
    <dgm:pt modelId="{A2514EA4-BFDB-4F34-9DB7-B5B70A343BB3}" type="sibTrans" cxnId="{90560379-629F-4E74-AF9A-F39BF9A904B9}">
      <dgm:prSet/>
      <dgm:spPr/>
      <dgm:t>
        <a:bodyPr/>
        <a:lstStyle/>
        <a:p>
          <a:endParaRPr lang="en-US"/>
        </a:p>
      </dgm:t>
    </dgm:pt>
    <dgm:pt modelId="{231B29FD-2CE9-4BC9-B32B-70177453CF13}">
      <dgm:prSet/>
      <dgm:spPr/>
      <dgm:t>
        <a:bodyPr/>
        <a:lstStyle/>
        <a:p>
          <a:r>
            <a:rPr lang="en-US" dirty="0"/>
            <a:t>Medium of Instruction Letter (MOI)</a:t>
          </a:r>
        </a:p>
      </dgm:t>
    </dgm:pt>
    <dgm:pt modelId="{BD1DAF34-3552-4FF8-83FC-440914AFDB56}" type="parTrans" cxnId="{EBEAE49E-8C50-4F5A-B8D7-EE0CB280A625}">
      <dgm:prSet/>
      <dgm:spPr/>
      <dgm:t>
        <a:bodyPr/>
        <a:lstStyle/>
        <a:p>
          <a:endParaRPr lang="en-US"/>
        </a:p>
      </dgm:t>
    </dgm:pt>
    <dgm:pt modelId="{B480062C-644C-4450-9144-C967DABEFD43}" type="sibTrans" cxnId="{EBEAE49E-8C50-4F5A-B8D7-EE0CB280A625}">
      <dgm:prSet/>
      <dgm:spPr/>
      <dgm:t>
        <a:bodyPr/>
        <a:lstStyle/>
        <a:p>
          <a:endParaRPr lang="en-US"/>
        </a:p>
      </dgm:t>
    </dgm:pt>
    <dgm:pt modelId="{4313E350-0393-45DA-8789-B80CDE77B2E4}">
      <dgm:prSet/>
      <dgm:spPr/>
      <dgm:t>
        <a:bodyPr/>
        <a:lstStyle/>
        <a:p>
          <a:r>
            <a:rPr lang="en-US"/>
            <a:t>Passport size photograph</a:t>
          </a:r>
        </a:p>
      </dgm:t>
    </dgm:pt>
    <dgm:pt modelId="{F90BAE88-E818-4882-BD72-E4161A38E73F}" type="parTrans" cxnId="{EF07909C-083E-480A-BD43-92EF253C0EE3}">
      <dgm:prSet/>
      <dgm:spPr/>
      <dgm:t>
        <a:bodyPr/>
        <a:lstStyle/>
        <a:p>
          <a:endParaRPr lang="en-US"/>
        </a:p>
      </dgm:t>
    </dgm:pt>
    <dgm:pt modelId="{1F26A5A8-0E5F-4F06-8EB3-72BDAAEF3ED9}" type="sibTrans" cxnId="{EF07909C-083E-480A-BD43-92EF253C0EE3}">
      <dgm:prSet/>
      <dgm:spPr/>
      <dgm:t>
        <a:bodyPr/>
        <a:lstStyle/>
        <a:p>
          <a:endParaRPr lang="en-US"/>
        </a:p>
      </dgm:t>
    </dgm:pt>
    <dgm:pt modelId="{B22DBB03-F788-4DA6-AE74-5E4FCAE1ADAA}" type="pres">
      <dgm:prSet presAssocID="{890BFCC9-9657-48D4-8DC5-778891137B6D}" presName="linear" presStyleCnt="0">
        <dgm:presLayoutVars>
          <dgm:animLvl val="lvl"/>
          <dgm:resizeHandles val="exact"/>
        </dgm:presLayoutVars>
      </dgm:prSet>
      <dgm:spPr/>
    </dgm:pt>
    <dgm:pt modelId="{A045376B-6AB8-489D-B6F2-131910B430EF}" type="pres">
      <dgm:prSet presAssocID="{963C9383-F2D1-4BA7-9258-6744D5D36C00}" presName="parentText" presStyleLbl="node1" presStyleIdx="0" presStyleCnt="9">
        <dgm:presLayoutVars>
          <dgm:chMax val="0"/>
          <dgm:bulletEnabled val="1"/>
        </dgm:presLayoutVars>
      </dgm:prSet>
      <dgm:spPr/>
    </dgm:pt>
    <dgm:pt modelId="{6186E0CB-39DD-4C99-82DB-783888E16538}" type="pres">
      <dgm:prSet presAssocID="{0E8F8D72-0D23-4E6C-B72B-9DD5521688D8}" presName="spacer" presStyleCnt="0"/>
      <dgm:spPr/>
    </dgm:pt>
    <dgm:pt modelId="{EF80BFBD-16C0-4930-9772-2AC11A013D68}" type="pres">
      <dgm:prSet presAssocID="{1CB6D828-F93A-44AD-89BB-42623F54E491}" presName="parentText" presStyleLbl="node1" presStyleIdx="1" presStyleCnt="9">
        <dgm:presLayoutVars>
          <dgm:chMax val="0"/>
          <dgm:bulletEnabled val="1"/>
        </dgm:presLayoutVars>
      </dgm:prSet>
      <dgm:spPr/>
    </dgm:pt>
    <dgm:pt modelId="{FA9B001B-C0AB-4922-B8FE-350B7DF1E60F}" type="pres">
      <dgm:prSet presAssocID="{792722E8-F2C5-48EE-9A5A-392769F97332}" presName="spacer" presStyleCnt="0"/>
      <dgm:spPr/>
    </dgm:pt>
    <dgm:pt modelId="{FFDB02DE-2D58-4192-93C1-BFE5D810D903}" type="pres">
      <dgm:prSet presAssocID="{2293B492-B3B1-4E09-882D-8E9483E50571}" presName="parentText" presStyleLbl="node1" presStyleIdx="2" presStyleCnt="9">
        <dgm:presLayoutVars>
          <dgm:chMax val="0"/>
          <dgm:bulletEnabled val="1"/>
        </dgm:presLayoutVars>
      </dgm:prSet>
      <dgm:spPr/>
    </dgm:pt>
    <dgm:pt modelId="{0C781311-FA22-48DA-B0B2-4D35674FC521}" type="pres">
      <dgm:prSet presAssocID="{B8205B35-4BA2-4D09-B316-CB73BC68ECF0}" presName="spacer" presStyleCnt="0"/>
      <dgm:spPr/>
    </dgm:pt>
    <dgm:pt modelId="{F6621A72-CEDB-4595-AF29-CE057CBB2ECF}" type="pres">
      <dgm:prSet presAssocID="{41BB6808-E52A-4E92-B375-538695C577EB}" presName="parentText" presStyleLbl="node1" presStyleIdx="3" presStyleCnt="9">
        <dgm:presLayoutVars>
          <dgm:chMax val="0"/>
          <dgm:bulletEnabled val="1"/>
        </dgm:presLayoutVars>
      </dgm:prSet>
      <dgm:spPr/>
    </dgm:pt>
    <dgm:pt modelId="{55F0CDA7-8DD9-466D-9E41-34658943880D}" type="pres">
      <dgm:prSet presAssocID="{B795910F-5449-4AD1-B275-5256531DF425}" presName="spacer" presStyleCnt="0"/>
      <dgm:spPr/>
    </dgm:pt>
    <dgm:pt modelId="{900C29E9-5AF3-4D7C-90F5-2A63C80DD8EC}" type="pres">
      <dgm:prSet presAssocID="{0A72A0FC-B833-400E-95A3-7ADBF01E9B59}" presName="parentText" presStyleLbl="node1" presStyleIdx="4" presStyleCnt="9">
        <dgm:presLayoutVars>
          <dgm:chMax val="0"/>
          <dgm:bulletEnabled val="1"/>
        </dgm:presLayoutVars>
      </dgm:prSet>
      <dgm:spPr/>
    </dgm:pt>
    <dgm:pt modelId="{9801E305-0B6C-4F1C-B17B-A41F4BFC04D3}" type="pres">
      <dgm:prSet presAssocID="{14306D04-B340-450F-AC6B-B835488C3B51}" presName="spacer" presStyleCnt="0"/>
      <dgm:spPr/>
    </dgm:pt>
    <dgm:pt modelId="{B783EBB4-CC18-43C4-8DBF-DE66E36522EB}" type="pres">
      <dgm:prSet presAssocID="{B3332094-B77B-43C6-8F5A-DF1E9C180530}" presName="parentText" presStyleLbl="node1" presStyleIdx="5" presStyleCnt="9">
        <dgm:presLayoutVars>
          <dgm:chMax val="0"/>
          <dgm:bulletEnabled val="1"/>
        </dgm:presLayoutVars>
      </dgm:prSet>
      <dgm:spPr/>
    </dgm:pt>
    <dgm:pt modelId="{8F11C1E7-0A18-443D-8862-316ABFA331FF}" type="pres">
      <dgm:prSet presAssocID="{00FC68FD-0553-49E3-8159-1A5132A2A5CC}" presName="spacer" presStyleCnt="0"/>
      <dgm:spPr/>
    </dgm:pt>
    <dgm:pt modelId="{E9B89C0D-2148-4C4F-9804-5C279C2D50A0}" type="pres">
      <dgm:prSet presAssocID="{9F5255ED-18B0-4064-A09F-0425EB96269B}" presName="parentText" presStyleLbl="node1" presStyleIdx="6" presStyleCnt="9">
        <dgm:presLayoutVars>
          <dgm:chMax val="0"/>
          <dgm:bulletEnabled val="1"/>
        </dgm:presLayoutVars>
      </dgm:prSet>
      <dgm:spPr/>
    </dgm:pt>
    <dgm:pt modelId="{2180AA73-FB8C-45D1-AF9C-87FE5CE3301E}" type="pres">
      <dgm:prSet presAssocID="{A2514EA4-BFDB-4F34-9DB7-B5B70A343BB3}" presName="spacer" presStyleCnt="0"/>
      <dgm:spPr/>
    </dgm:pt>
    <dgm:pt modelId="{3BB8F6B2-109C-4842-AD89-08A0F0D326FE}" type="pres">
      <dgm:prSet presAssocID="{231B29FD-2CE9-4BC9-B32B-70177453CF13}" presName="parentText" presStyleLbl="node1" presStyleIdx="7" presStyleCnt="9">
        <dgm:presLayoutVars>
          <dgm:chMax val="0"/>
          <dgm:bulletEnabled val="1"/>
        </dgm:presLayoutVars>
      </dgm:prSet>
      <dgm:spPr/>
    </dgm:pt>
    <dgm:pt modelId="{089AFEAF-3696-45D9-8CA2-043C2F5E1923}" type="pres">
      <dgm:prSet presAssocID="{B480062C-644C-4450-9144-C967DABEFD43}" presName="spacer" presStyleCnt="0"/>
      <dgm:spPr/>
    </dgm:pt>
    <dgm:pt modelId="{E312A010-CC4A-4475-82FE-BDD04FB726E8}" type="pres">
      <dgm:prSet presAssocID="{4313E350-0393-45DA-8789-B80CDE77B2E4}" presName="parentText" presStyleLbl="node1" presStyleIdx="8" presStyleCnt="9">
        <dgm:presLayoutVars>
          <dgm:chMax val="0"/>
          <dgm:bulletEnabled val="1"/>
        </dgm:presLayoutVars>
      </dgm:prSet>
      <dgm:spPr/>
    </dgm:pt>
  </dgm:ptLst>
  <dgm:cxnLst>
    <dgm:cxn modelId="{AE15C207-8744-465E-888D-1F51C5EE6F2B}" srcId="{890BFCC9-9657-48D4-8DC5-778891137B6D}" destId="{1CB6D828-F93A-44AD-89BB-42623F54E491}" srcOrd="1" destOrd="0" parTransId="{92C6B5BC-2197-46A2-B02B-6811999AC659}" sibTransId="{792722E8-F2C5-48EE-9A5A-392769F97332}"/>
    <dgm:cxn modelId="{9FE34520-EB67-46C6-B5A5-499E9AEB18C6}" type="presOf" srcId="{4313E350-0393-45DA-8789-B80CDE77B2E4}" destId="{E312A010-CC4A-4475-82FE-BDD04FB726E8}" srcOrd="0" destOrd="0" presId="urn:microsoft.com/office/officeart/2005/8/layout/vList2"/>
    <dgm:cxn modelId="{98ED7E21-D8F7-471D-9CE8-D44F7BEA5BD8}" srcId="{890BFCC9-9657-48D4-8DC5-778891137B6D}" destId="{41BB6808-E52A-4E92-B375-538695C577EB}" srcOrd="3" destOrd="0" parTransId="{5A8CE104-96F4-4445-8B53-9C51B98E1D71}" sibTransId="{B795910F-5449-4AD1-B275-5256531DF425}"/>
    <dgm:cxn modelId="{E3D06D5E-1AC6-468D-9AC0-9B2DC00F0AD9}" srcId="{890BFCC9-9657-48D4-8DC5-778891137B6D}" destId="{0A72A0FC-B833-400E-95A3-7ADBF01E9B59}" srcOrd="4" destOrd="0" parTransId="{566238F2-D72B-4762-B740-13D61FA67007}" sibTransId="{14306D04-B340-450F-AC6B-B835488C3B51}"/>
    <dgm:cxn modelId="{F12B1061-272B-4A2E-BCA7-E3B135638C60}" type="presOf" srcId="{1CB6D828-F93A-44AD-89BB-42623F54E491}" destId="{EF80BFBD-16C0-4930-9772-2AC11A013D68}" srcOrd="0" destOrd="0" presId="urn:microsoft.com/office/officeart/2005/8/layout/vList2"/>
    <dgm:cxn modelId="{ABF10C43-73C4-4DB6-B40E-2F6F74DB5A6D}" srcId="{890BFCC9-9657-48D4-8DC5-778891137B6D}" destId="{2293B492-B3B1-4E09-882D-8E9483E50571}" srcOrd="2" destOrd="0" parTransId="{FD8D2976-EF5D-4A70-B020-B2AF1941EA8C}" sibTransId="{B8205B35-4BA2-4D09-B316-CB73BC68ECF0}"/>
    <dgm:cxn modelId="{6A110D68-1943-4580-B7DE-EC42704B518D}" type="presOf" srcId="{231B29FD-2CE9-4BC9-B32B-70177453CF13}" destId="{3BB8F6B2-109C-4842-AD89-08A0F0D326FE}" srcOrd="0" destOrd="0" presId="urn:microsoft.com/office/officeart/2005/8/layout/vList2"/>
    <dgm:cxn modelId="{52658B75-414E-48AD-99DF-8206CD1920D8}" type="presOf" srcId="{890BFCC9-9657-48D4-8DC5-778891137B6D}" destId="{B22DBB03-F788-4DA6-AE74-5E4FCAE1ADAA}" srcOrd="0" destOrd="0" presId="urn:microsoft.com/office/officeart/2005/8/layout/vList2"/>
    <dgm:cxn modelId="{90560379-629F-4E74-AF9A-F39BF9A904B9}" srcId="{890BFCC9-9657-48D4-8DC5-778891137B6D}" destId="{9F5255ED-18B0-4064-A09F-0425EB96269B}" srcOrd="6" destOrd="0" parTransId="{48D329D6-6523-4718-A34F-CB22AC6705DF}" sibTransId="{A2514EA4-BFDB-4F34-9DB7-B5B70A343BB3}"/>
    <dgm:cxn modelId="{20CFA17D-F64C-4A8B-B18E-4B0BCC75CE3A}" srcId="{890BFCC9-9657-48D4-8DC5-778891137B6D}" destId="{963C9383-F2D1-4BA7-9258-6744D5D36C00}" srcOrd="0" destOrd="0" parTransId="{B86C13F7-6D66-403C-AF7A-E6DE48E862F3}" sibTransId="{0E8F8D72-0D23-4E6C-B72B-9DD5521688D8}"/>
    <dgm:cxn modelId="{7E8C5984-6EF4-4CDD-9625-6187AD0C36A6}" type="presOf" srcId="{9F5255ED-18B0-4064-A09F-0425EB96269B}" destId="{E9B89C0D-2148-4C4F-9804-5C279C2D50A0}" srcOrd="0" destOrd="0" presId="urn:microsoft.com/office/officeart/2005/8/layout/vList2"/>
    <dgm:cxn modelId="{3E40E284-AAC3-4968-A506-BB5957F147A6}" type="presOf" srcId="{963C9383-F2D1-4BA7-9258-6744D5D36C00}" destId="{A045376B-6AB8-489D-B6F2-131910B430EF}" srcOrd="0" destOrd="0" presId="urn:microsoft.com/office/officeart/2005/8/layout/vList2"/>
    <dgm:cxn modelId="{EF07909C-083E-480A-BD43-92EF253C0EE3}" srcId="{890BFCC9-9657-48D4-8DC5-778891137B6D}" destId="{4313E350-0393-45DA-8789-B80CDE77B2E4}" srcOrd="8" destOrd="0" parTransId="{F90BAE88-E818-4882-BD72-E4161A38E73F}" sibTransId="{1F26A5A8-0E5F-4F06-8EB3-72BDAAEF3ED9}"/>
    <dgm:cxn modelId="{EBEAE49E-8C50-4F5A-B8D7-EE0CB280A625}" srcId="{890BFCC9-9657-48D4-8DC5-778891137B6D}" destId="{231B29FD-2CE9-4BC9-B32B-70177453CF13}" srcOrd="7" destOrd="0" parTransId="{BD1DAF34-3552-4FF8-83FC-440914AFDB56}" sibTransId="{B480062C-644C-4450-9144-C967DABEFD43}"/>
    <dgm:cxn modelId="{92870DA9-3FDC-4932-8D2A-641EE89E183D}" type="presOf" srcId="{0A72A0FC-B833-400E-95A3-7ADBF01E9B59}" destId="{900C29E9-5AF3-4D7C-90F5-2A63C80DD8EC}" srcOrd="0" destOrd="0" presId="urn:microsoft.com/office/officeart/2005/8/layout/vList2"/>
    <dgm:cxn modelId="{443035BD-2E35-4567-B3E4-9CEA842F9AB4}" srcId="{890BFCC9-9657-48D4-8DC5-778891137B6D}" destId="{B3332094-B77B-43C6-8F5A-DF1E9C180530}" srcOrd="5" destOrd="0" parTransId="{C61BCEC4-B0F6-482D-9C8A-94DA84CB6153}" sibTransId="{00FC68FD-0553-49E3-8159-1A5132A2A5CC}"/>
    <dgm:cxn modelId="{B34BE4CC-A1DD-4611-B598-C18FD9D64FCB}" type="presOf" srcId="{41BB6808-E52A-4E92-B375-538695C577EB}" destId="{F6621A72-CEDB-4595-AF29-CE057CBB2ECF}" srcOrd="0" destOrd="0" presId="urn:microsoft.com/office/officeart/2005/8/layout/vList2"/>
    <dgm:cxn modelId="{5C023AD9-A365-4414-A5B9-21CC33803AAB}" type="presOf" srcId="{2293B492-B3B1-4E09-882D-8E9483E50571}" destId="{FFDB02DE-2D58-4192-93C1-BFE5D810D903}" srcOrd="0" destOrd="0" presId="urn:microsoft.com/office/officeart/2005/8/layout/vList2"/>
    <dgm:cxn modelId="{ADBE52F0-E414-4638-A572-75957AB79B5B}" type="presOf" srcId="{B3332094-B77B-43C6-8F5A-DF1E9C180530}" destId="{B783EBB4-CC18-43C4-8DBF-DE66E36522EB}" srcOrd="0" destOrd="0" presId="urn:microsoft.com/office/officeart/2005/8/layout/vList2"/>
    <dgm:cxn modelId="{4B89AC34-92F1-443B-9734-60FFB4D6BE8B}" type="presParOf" srcId="{B22DBB03-F788-4DA6-AE74-5E4FCAE1ADAA}" destId="{A045376B-6AB8-489D-B6F2-131910B430EF}" srcOrd="0" destOrd="0" presId="urn:microsoft.com/office/officeart/2005/8/layout/vList2"/>
    <dgm:cxn modelId="{E8DF269D-3E71-4466-818B-8DBE61CEEF05}" type="presParOf" srcId="{B22DBB03-F788-4DA6-AE74-5E4FCAE1ADAA}" destId="{6186E0CB-39DD-4C99-82DB-783888E16538}" srcOrd="1" destOrd="0" presId="urn:microsoft.com/office/officeart/2005/8/layout/vList2"/>
    <dgm:cxn modelId="{95926768-135B-44D6-8EBA-795813906D32}" type="presParOf" srcId="{B22DBB03-F788-4DA6-AE74-5E4FCAE1ADAA}" destId="{EF80BFBD-16C0-4930-9772-2AC11A013D68}" srcOrd="2" destOrd="0" presId="urn:microsoft.com/office/officeart/2005/8/layout/vList2"/>
    <dgm:cxn modelId="{8960515A-9A2C-4710-A759-5A65FEAA9C5A}" type="presParOf" srcId="{B22DBB03-F788-4DA6-AE74-5E4FCAE1ADAA}" destId="{FA9B001B-C0AB-4922-B8FE-350B7DF1E60F}" srcOrd="3" destOrd="0" presId="urn:microsoft.com/office/officeart/2005/8/layout/vList2"/>
    <dgm:cxn modelId="{F002E36A-1FB6-4636-8920-84209DA4885F}" type="presParOf" srcId="{B22DBB03-F788-4DA6-AE74-5E4FCAE1ADAA}" destId="{FFDB02DE-2D58-4192-93C1-BFE5D810D903}" srcOrd="4" destOrd="0" presId="urn:microsoft.com/office/officeart/2005/8/layout/vList2"/>
    <dgm:cxn modelId="{4CE5E2B2-F668-4DD5-9A43-F2843035A40B}" type="presParOf" srcId="{B22DBB03-F788-4DA6-AE74-5E4FCAE1ADAA}" destId="{0C781311-FA22-48DA-B0B2-4D35674FC521}" srcOrd="5" destOrd="0" presId="urn:microsoft.com/office/officeart/2005/8/layout/vList2"/>
    <dgm:cxn modelId="{11AA89A1-9EBC-4E46-B8D5-3D2FEF0494B7}" type="presParOf" srcId="{B22DBB03-F788-4DA6-AE74-5E4FCAE1ADAA}" destId="{F6621A72-CEDB-4595-AF29-CE057CBB2ECF}" srcOrd="6" destOrd="0" presId="urn:microsoft.com/office/officeart/2005/8/layout/vList2"/>
    <dgm:cxn modelId="{C5219922-641A-4738-AC5F-C8F37F1CAC54}" type="presParOf" srcId="{B22DBB03-F788-4DA6-AE74-5E4FCAE1ADAA}" destId="{55F0CDA7-8DD9-466D-9E41-34658943880D}" srcOrd="7" destOrd="0" presId="urn:microsoft.com/office/officeart/2005/8/layout/vList2"/>
    <dgm:cxn modelId="{2BE8A028-BF49-4E97-B035-487A19C41ACE}" type="presParOf" srcId="{B22DBB03-F788-4DA6-AE74-5E4FCAE1ADAA}" destId="{900C29E9-5AF3-4D7C-90F5-2A63C80DD8EC}" srcOrd="8" destOrd="0" presId="urn:microsoft.com/office/officeart/2005/8/layout/vList2"/>
    <dgm:cxn modelId="{1AC2E184-7002-4528-A68A-B9040D031C24}" type="presParOf" srcId="{B22DBB03-F788-4DA6-AE74-5E4FCAE1ADAA}" destId="{9801E305-0B6C-4F1C-B17B-A41F4BFC04D3}" srcOrd="9" destOrd="0" presId="urn:microsoft.com/office/officeart/2005/8/layout/vList2"/>
    <dgm:cxn modelId="{B090B26E-5979-4895-91EB-7170F60E34A8}" type="presParOf" srcId="{B22DBB03-F788-4DA6-AE74-5E4FCAE1ADAA}" destId="{B783EBB4-CC18-43C4-8DBF-DE66E36522EB}" srcOrd="10" destOrd="0" presId="urn:microsoft.com/office/officeart/2005/8/layout/vList2"/>
    <dgm:cxn modelId="{55DFE827-9342-484E-8C91-4B6CC5943C82}" type="presParOf" srcId="{B22DBB03-F788-4DA6-AE74-5E4FCAE1ADAA}" destId="{8F11C1E7-0A18-443D-8862-316ABFA331FF}" srcOrd="11" destOrd="0" presId="urn:microsoft.com/office/officeart/2005/8/layout/vList2"/>
    <dgm:cxn modelId="{47EBE5B0-9830-4FE8-9901-3435259BE90D}" type="presParOf" srcId="{B22DBB03-F788-4DA6-AE74-5E4FCAE1ADAA}" destId="{E9B89C0D-2148-4C4F-9804-5C279C2D50A0}" srcOrd="12" destOrd="0" presId="urn:microsoft.com/office/officeart/2005/8/layout/vList2"/>
    <dgm:cxn modelId="{9D49E4B9-9874-41AF-82AF-E1732A386410}" type="presParOf" srcId="{B22DBB03-F788-4DA6-AE74-5E4FCAE1ADAA}" destId="{2180AA73-FB8C-45D1-AF9C-87FE5CE3301E}" srcOrd="13" destOrd="0" presId="urn:microsoft.com/office/officeart/2005/8/layout/vList2"/>
    <dgm:cxn modelId="{3C887B83-E8F2-4AF9-8ED6-715618C6C0CE}" type="presParOf" srcId="{B22DBB03-F788-4DA6-AE74-5E4FCAE1ADAA}" destId="{3BB8F6B2-109C-4842-AD89-08A0F0D326FE}" srcOrd="14" destOrd="0" presId="urn:microsoft.com/office/officeart/2005/8/layout/vList2"/>
    <dgm:cxn modelId="{8C107F67-7DDF-4B10-98D7-C4568EE69944}" type="presParOf" srcId="{B22DBB03-F788-4DA6-AE74-5E4FCAE1ADAA}" destId="{089AFEAF-3696-45D9-8CA2-043C2F5E1923}" srcOrd="15" destOrd="0" presId="urn:microsoft.com/office/officeart/2005/8/layout/vList2"/>
    <dgm:cxn modelId="{92CA9997-686A-488F-941B-AEB3B6E83121}" type="presParOf" srcId="{B22DBB03-F788-4DA6-AE74-5E4FCAE1ADAA}" destId="{E312A010-CC4A-4475-82FE-BDD04FB726E8}"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D0D8F-2C54-4C3E-9401-90939DA7D64C}">
      <dsp:nvSpPr>
        <dsp:cNvPr id="0" name=""/>
        <dsp:cNvSpPr/>
      </dsp:nvSpPr>
      <dsp:spPr>
        <a:xfrm>
          <a:off x="98745" y="543821"/>
          <a:ext cx="1950970" cy="1145953"/>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Times New Roman" pitchFamily="18" charset="0"/>
              <a:cs typeface="Times New Roman" pitchFamily="18" charset="0"/>
            </a:rPr>
            <a:t>Tourism &amp; Hospitality Management</a:t>
          </a:r>
        </a:p>
      </dsp:txBody>
      <dsp:txXfrm>
        <a:off x="98745" y="543821"/>
        <a:ext cx="1950970" cy="1145953"/>
      </dsp:txXfrm>
    </dsp:sp>
    <dsp:sp modelId="{A2818C05-3FDF-4D57-BDE6-3F28EAC9FA89}">
      <dsp:nvSpPr>
        <dsp:cNvPr id="0" name=""/>
        <dsp:cNvSpPr/>
      </dsp:nvSpPr>
      <dsp:spPr>
        <a:xfrm>
          <a:off x="2217919" y="552378"/>
          <a:ext cx="1984932" cy="119095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Times New Roman" pitchFamily="18" charset="0"/>
              <a:cs typeface="Times New Roman" pitchFamily="18" charset="0"/>
            </a:rPr>
            <a:t>International Business</a:t>
          </a:r>
        </a:p>
      </dsp:txBody>
      <dsp:txXfrm>
        <a:off x="2217919" y="552378"/>
        <a:ext cx="1984932" cy="1190959"/>
      </dsp:txXfrm>
    </dsp:sp>
    <dsp:sp modelId="{1DE663DB-73F8-400E-9515-C45D3A63899A}">
      <dsp:nvSpPr>
        <dsp:cNvPr id="0" name=""/>
        <dsp:cNvSpPr/>
      </dsp:nvSpPr>
      <dsp:spPr>
        <a:xfrm>
          <a:off x="4373000" y="539349"/>
          <a:ext cx="1984932" cy="119095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Times New Roman" pitchFamily="18" charset="0"/>
              <a:cs typeface="Times New Roman" pitchFamily="18" charset="0"/>
            </a:rPr>
            <a:t>Information Technology</a:t>
          </a:r>
        </a:p>
      </dsp:txBody>
      <dsp:txXfrm>
        <a:off x="4373000" y="539349"/>
        <a:ext cx="1984932" cy="1190959"/>
      </dsp:txXfrm>
    </dsp:sp>
    <dsp:sp modelId="{078F926E-1578-4F5B-BE87-C9DEE99F1CF1}">
      <dsp:nvSpPr>
        <dsp:cNvPr id="0" name=""/>
        <dsp:cNvSpPr/>
      </dsp:nvSpPr>
      <dsp:spPr>
        <a:xfrm>
          <a:off x="6499499" y="543898"/>
          <a:ext cx="1923181" cy="1218780"/>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Times New Roman" pitchFamily="18" charset="0"/>
              <a:ea typeface="+mn-ea"/>
              <a:cs typeface="Times New Roman" pitchFamily="18" charset="0"/>
            </a:rPr>
            <a:t>Luxury</a:t>
          </a:r>
          <a:r>
            <a:rPr lang="en-US" sz="1800" b="1" kern="1200">
              <a:solidFill>
                <a:schemeClr val="tx1"/>
              </a:solidFill>
              <a:latin typeface="Times New Roman" pitchFamily="18" charset="0"/>
              <a:cs typeface="Times New Roman" pitchFamily="18" charset="0"/>
            </a:rPr>
            <a:t> Brand Management</a:t>
          </a:r>
        </a:p>
      </dsp:txBody>
      <dsp:txXfrm>
        <a:off x="6499499" y="543898"/>
        <a:ext cx="1923181" cy="1218780"/>
      </dsp:txXfrm>
    </dsp:sp>
    <dsp:sp modelId="{86FF27B9-930B-4EA7-A664-AD03ED0EF591}">
      <dsp:nvSpPr>
        <dsp:cNvPr id="0" name=""/>
        <dsp:cNvSpPr/>
      </dsp:nvSpPr>
      <dsp:spPr>
        <a:xfrm>
          <a:off x="1068791" y="1850627"/>
          <a:ext cx="2032412" cy="108268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Times New Roman" pitchFamily="18" charset="0"/>
              <a:cs typeface="Times New Roman" pitchFamily="18" charset="0"/>
            </a:rPr>
            <a:t>Master in Management</a:t>
          </a:r>
        </a:p>
      </dsp:txBody>
      <dsp:txXfrm>
        <a:off x="1068791" y="1850627"/>
        <a:ext cx="2032412" cy="1082689"/>
      </dsp:txXfrm>
    </dsp:sp>
    <dsp:sp modelId="{4F2D86CF-AB09-4EE2-9A69-8F6A9D7B9DD8}">
      <dsp:nvSpPr>
        <dsp:cNvPr id="0" name=""/>
        <dsp:cNvSpPr/>
      </dsp:nvSpPr>
      <dsp:spPr>
        <a:xfrm>
          <a:off x="3325283" y="1875012"/>
          <a:ext cx="1984932" cy="103391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Times New Roman" pitchFamily="18" charset="0"/>
              <a:cs typeface="Times New Roman" pitchFamily="18" charset="0"/>
            </a:rPr>
            <a:t>Finance &amp; Accounting</a:t>
          </a:r>
        </a:p>
      </dsp:txBody>
      <dsp:txXfrm>
        <a:off x="3325283" y="1875012"/>
        <a:ext cx="1984932" cy="1033919"/>
      </dsp:txXfrm>
    </dsp:sp>
    <dsp:sp modelId="{A4DE8A66-B628-466D-885E-23EF03C88055}">
      <dsp:nvSpPr>
        <dsp:cNvPr id="0" name=""/>
        <dsp:cNvSpPr/>
      </dsp:nvSpPr>
      <dsp:spPr>
        <a:xfrm>
          <a:off x="5499202" y="1859625"/>
          <a:ext cx="1974909" cy="981970"/>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Times New Roman" pitchFamily="18" charset="0"/>
              <a:ea typeface="+mn-ea"/>
              <a:cs typeface="Times New Roman" pitchFamily="18" charset="0"/>
            </a:rPr>
            <a:t>Marketing Management</a:t>
          </a:r>
        </a:p>
      </dsp:txBody>
      <dsp:txXfrm>
        <a:off x="5499202" y="1859625"/>
        <a:ext cx="1974909" cy="981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5376B-6AB8-489D-B6F2-131910B430EF}">
      <dsp:nvSpPr>
        <dsp:cNvPr id="0" name=""/>
        <dsp:cNvSpPr/>
      </dsp:nvSpPr>
      <dsp:spPr>
        <a:xfrm>
          <a:off x="0" y="4932"/>
          <a:ext cx="5010402" cy="6762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Upload signed institution application form, if applicable, on the Course Finder Tool.</a:t>
          </a:r>
        </a:p>
      </dsp:txBody>
      <dsp:txXfrm>
        <a:off x="33012" y="37944"/>
        <a:ext cx="4944378" cy="610236"/>
      </dsp:txXfrm>
    </dsp:sp>
    <dsp:sp modelId="{EF80BFBD-16C0-4930-9772-2AC11A013D68}">
      <dsp:nvSpPr>
        <dsp:cNvPr id="0" name=""/>
        <dsp:cNvSpPr/>
      </dsp:nvSpPr>
      <dsp:spPr>
        <a:xfrm>
          <a:off x="0" y="730152"/>
          <a:ext cx="5010402" cy="6762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CV/Resume with contact details, Skype ID and email id of student</a:t>
          </a:r>
        </a:p>
      </dsp:txBody>
      <dsp:txXfrm>
        <a:off x="33012" y="763164"/>
        <a:ext cx="4944378" cy="610236"/>
      </dsp:txXfrm>
    </dsp:sp>
    <dsp:sp modelId="{FFDB02DE-2D58-4192-93C1-BFE5D810D903}">
      <dsp:nvSpPr>
        <dsp:cNvPr id="0" name=""/>
        <dsp:cNvSpPr/>
      </dsp:nvSpPr>
      <dsp:spPr>
        <a:xfrm>
          <a:off x="0" y="1455372"/>
          <a:ext cx="5010402" cy="6762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Mark Sheets and Transcripts of 10</a:t>
          </a:r>
          <a:r>
            <a:rPr lang="en-US" sz="1700" kern="1200" baseline="30000"/>
            <a:t>th</a:t>
          </a:r>
          <a:r>
            <a:rPr lang="en-US" sz="1700" kern="1200"/>
            <a:t>, 12</a:t>
          </a:r>
          <a:r>
            <a:rPr lang="en-US" sz="1700" kern="1200" baseline="30000"/>
            <a:t>th</a:t>
          </a:r>
          <a:r>
            <a:rPr lang="en-US" sz="1700" kern="1200"/>
            <a:t> and Graduation</a:t>
          </a:r>
        </a:p>
      </dsp:txBody>
      <dsp:txXfrm>
        <a:off x="33012" y="1488384"/>
        <a:ext cx="4944378" cy="610236"/>
      </dsp:txXfrm>
    </dsp:sp>
    <dsp:sp modelId="{F6621A72-CEDB-4595-AF29-CE057CBB2ECF}">
      <dsp:nvSpPr>
        <dsp:cNvPr id="0" name=""/>
        <dsp:cNvSpPr/>
      </dsp:nvSpPr>
      <dsp:spPr>
        <a:xfrm>
          <a:off x="0" y="2180592"/>
          <a:ext cx="5010402" cy="6762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Degree Certificate</a:t>
          </a:r>
        </a:p>
      </dsp:txBody>
      <dsp:txXfrm>
        <a:off x="33012" y="2213604"/>
        <a:ext cx="4944378" cy="610236"/>
      </dsp:txXfrm>
    </dsp:sp>
    <dsp:sp modelId="{900C29E9-5AF3-4D7C-90F5-2A63C80DD8EC}">
      <dsp:nvSpPr>
        <dsp:cNvPr id="0" name=""/>
        <dsp:cNvSpPr/>
      </dsp:nvSpPr>
      <dsp:spPr>
        <a:xfrm>
          <a:off x="0" y="2905812"/>
          <a:ext cx="5010402" cy="6762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Two Letters of Recommendation</a:t>
          </a:r>
        </a:p>
      </dsp:txBody>
      <dsp:txXfrm>
        <a:off x="33012" y="2938824"/>
        <a:ext cx="4944378" cy="610236"/>
      </dsp:txXfrm>
    </dsp:sp>
    <dsp:sp modelId="{B783EBB4-CC18-43C4-8DBF-DE66E36522EB}">
      <dsp:nvSpPr>
        <dsp:cNvPr id="0" name=""/>
        <dsp:cNvSpPr/>
      </dsp:nvSpPr>
      <dsp:spPr>
        <a:xfrm>
          <a:off x="0" y="3631032"/>
          <a:ext cx="5010402" cy="6762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Statement of Purpose</a:t>
          </a:r>
        </a:p>
      </dsp:txBody>
      <dsp:txXfrm>
        <a:off x="33012" y="3664044"/>
        <a:ext cx="4944378" cy="610236"/>
      </dsp:txXfrm>
    </dsp:sp>
    <dsp:sp modelId="{E9B89C0D-2148-4C4F-9804-5C279C2D50A0}">
      <dsp:nvSpPr>
        <dsp:cNvPr id="0" name=""/>
        <dsp:cNvSpPr/>
      </dsp:nvSpPr>
      <dsp:spPr>
        <a:xfrm>
          <a:off x="0" y="4356252"/>
          <a:ext cx="5010402" cy="6762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Copy of Passport first and last page</a:t>
          </a:r>
        </a:p>
      </dsp:txBody>
      <dsp:txXfrm>
        <a:off x="33012" y="4389264"/>
        <a:ext cx="4944378" cy="610236"/>
      </dsp:txXfrm>
    </dsp:sp>
    <dsp:sp modelId="{3BB8F6B2-109C-4842-AD89-08A0F0D326FE}">
      <dsp:nvSpPr>
        <dsp:cNvPr id="0" name=""/>
        <dsp:cNvSpPr/>
      </dsp:nvSpPr>
      <dsp:spPr>
        <a:xfrm>
          <a:off x="0" y="5081473"/>
          <a:ext cx="5010402" cy="6762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Medium of Instruction Letter (MOI)</a:t>
          </a:r>
        </a:p>
      </dsp:txBody>
      <dsp:txXfrm>
        <a:off x="33012" y="5114485"/>
        <a:ext cx="4944378" cy="610236"/>
      </dsp:txXfrm>
    </dsp:sp>
    <dsp:sp modelId="{E312A010-CC4A-4475-82FE-BDD04FB726E8}">
      <dsp:nvSpPr>
        <dsp:cNvPr id="0" name=""/>
        <dsp:cNvSpPr/>
      </dsp:nvSpPr>
      <dsp:spPr>
        <a:xfrm>
          <a:off x="0" y="5806693"/>
          <a:ext cx="5010402" cy="6762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Passport size photograph</a:t>
          </a:r>
        </a:p>
      </dsp:txBody>
      <dsp:txXfrm>
        <a:off x="33012" y="5839705"/>
        <a:ext cx="4944378" cy="6102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164" cy="49298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16061" y="0"/>
            <a:ext cx="2918164" cy="492980"/>
          </a:xfrm>
          <a:prstGeom prst="rect">
            <a:avLst/>
          </a:prstGeom>
        </p:spPr>
        <p:txBody>
          <a:bodyPr vert="horz" lIns="91440" tIns="45720" rIns="91440" bIns="45720" rtlCol="0"/>
          <a:lstStyle>
            <a:lvl1pPr algn="r" eaLnBrk="1" hangingPunct="1">
              <a:defRPr sz="1200">
                <a:latin typeface="Arial" charset="0"/>
              </a:defRPr>
            </a:lvl1pPr>
          </a:lstStyle>
          <a:p>
            <a:pPr>
              <a:defRPr/>
            </a:pPr>
            <a:fld id="{670EC4EA-833E-4DD8-97C0-FFB5D08F1DBE}" type="datetimeFigureOut">
              <a:rPr lang="en-US"/>
              <a:pPr>
                <a:defRPr/>
              </a:pPr>
              <a:t>6/22/2024</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423" y="4685826"/>
            <a:ext cx="5388918" cy="444017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371651"/>
            <a:ext cx="2918164" cy="49298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16061" y="9371651"/>
            <a:ext cx="2918164" cy="49298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0D6199C-0FAE-4715-A6CF-2245923B00F1}" type="slidenum">
              <a:rPr lang="en-US" altLang="en-US"/>
              <a:pPr>
                <a:defRPr/>
              </a:pPr>
              <a:t>‹#›</a:t>
            </a:fld>
            <a:endParaRPr lang="en-US" altLang="en-US"/>
          </a:p>
        </p:txBody>
      </p:sp>
    </p:spTree>
    <p:extLst>
      <p:ext uri="{BB962C8B-B14F-4D97-AF65-F5344CB8AC3E}">
        <p14:creationId xmlns:p14="http://schemas.microsoft.com/office/powerpoint/2010/main" val="14959571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710885-BE49-45D7-9E36-725F92525E0D}" type="slidenum">
              <a:rPr lang="en-US" altLang="en-US" smtClean="0">
                <a:cs typeface="Arial" panose="020B0604020202020204" pitchFamily="34" charset="0"/>
              </a:rPr>
              <a:pPr/>
              <a:t>1</a:t>
            </a:fld>
            <a:endParaRPr lang="en-US" altLang="en-US">
              <a:cs typeface="Arial" panose="020B0604020202020204" pitchFamily="34" charset="0"/>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p:cNvSpPr>
            <a:spLocks noGrp="1" noChangeArrowheads="1"/>
          </p:cNvSpPr>
          <p:nvPr>
            <p:ph type="body" idx="1"/>
          </p:nvPr>
        </p:nvSpPr>
        <p:spPr bwMode="auto">
          <a:xfrm>
            <a:off x="897897" y="4685826"/>
            <a:ext cx="4939970" cy="4440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74618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1C3F47-821C-48C4-A293-448C844D5AF8}" type="slidenum">
              <a:rPr lang="en-IN" altLang="en-US" smtClean="0">
                <a:latin typeface="Calibri" panose="020F0502020204030204" pitchFamily="34" charset="0"/>
              </a:rPr>
              <a:pPr/>
              <a:t>6</a:t>
            </a:fld>
            <a:endParaRPr lang="en-IN" altLang="en-US">
              <a:latin typeface="Calibri" panose="020F0502020204030204" pitchFamily="34" charset="0"/>
            </a:endParaRPr>
          </a:p>
        </p:txBody>
      </p:sp>
    </p:spTree>
    <p:extLst>
      <p:ext uri="{BB962C8B-B14F-4D97-AF65-F5344CB8AC3E}">
        <p14:creationId xmlns:p14="http://schemas.microsoft.com/office/powerpoint/2010/main" val="1259045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C79E974-C834-4084-B5B9-60D8FE285309}" type="slidenum">
              <a:rPr lang="en-US" altLang="en-US"/>
              <a:pPr>
                <a:defRPr/>
              </a:pPr>
              <a:t>‹#›</a:t>
            </a:fld>
            <a:endParaRPr lang="en-US" altLang="en-US"/>
          </a:p>
        </p:txBody>
      </p:sp>
    </p:spTree>
    <p:extLst>
      <p:ext uri="{BB962C8B-B14F-4D97-AF65-F5344CB8AC3E}">
        <p14:creationId xmlns:p14="http://schemas.microsoft.com/office/powerpoint/2010/main" val="1922107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A9224DD-6FF2-461B-89F3-CF0803810EEC}" type="slidenum">
              <a:rPr lang="en-US" altLang="en-US"/>
              <a:pPr>
                <a:defRPr/>
              </a:pPr>
              <a:t>‹#›</a:t>
            </a:fld>
            <a:endParaRPr lang="en-US" altLang="en-US"/>
          </a:p>
        </p:txBody>
      </p:sp>
    </p:spTree>
    <p:extLst>
      <p:ext uri="{BB962C8B-B14F-4D97-AF65-F5344CB8AC3E}">
        <p14:creationId xmlns:p14="http://schemas.microsoft.com/office/powerpoint/2010/main" val="358064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DF6818F-1374-4EDC-9DA3-D6493AE398C0}" type="slidenum">
              <a:rPr lang="en-US" altLang="en-US"/>
              <a:pPr>
                <a:defRPr/>
              </a:pPr>
              <a:t>‹#›</a:t>
            </a:fld>
            <a:endParaRPr lang="en-US" altLang="en-US"/>
          </a:p>
        </p:txBody>
      </p:sp>
    </p:spTree>
    <p:extLst>
      <p:ext uri="{BB962C8B-B14F-4D97-AF65-F5344CB8AC3E}">
        <p14:creationId xmlns:p14="http://schemas.microsoft.com/office/powerpoint/2010/main" val="2683947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p:bg>
      <p:bgPr>
        <a:solidFill>
          <a:schemeClr val="accent6">
            <a:alpha val="30000"/>
          </a:schemeClr>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FADF1099-92E5-4749-8E94-299FD6249EFD}"/>
              </a:ext>
            </a:extLst>
          </p:cNvPr>
          <p:cNvSpPr>
            <a:spLocks/>
          </p:cNvSpPr>
          <p:nvPr userDrawn="1"/>
        </p:nvSpPr>
        <p:spPr bwMode="auto">
          <a:xfrm>
            <a:off x="-1190" y="0"/>
            <a:ext cx="9145190"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68580" tIns="34290" rIns="68580" bIns="34290" numCol="1" anchor="t" anchorCtr="0" compatLnSpc="1">
            <a:prstTxWarp prst="textNoShape">
              <a:avLst/>
            </a:prstTxWarp>
          </a:bodyPr>
          <a:lstStyle/>
          <a:p>
            <a:endParaRPr lang="en-US" noProof="0" dirty="0"/>
          </a:p>
        </p:txBody>
      </p:sp>
      <p:sp>
        <p:nvSpPr>
          <p:cNvPr id="5" name="Rectangle 4">
            <a:extLst>
              <a:ext uri="{FF2B5EF4-FFF2-40B4-BE49-F238E27FC236}">
                <a16:creationId xmlns:a16="http://schemas.microsoft.com/office/drawing/2014/main" id="{258940EE-A100-A74F-A549-CAD4DFFD1738}"/>
              </a:ext>
            </a:extLst>
          </p:cNvPr>
          <p:cNvSpPr/>
          <p:nvPr userDrawn="1"/>
        </p:nvSpPr>
        <p:spPr>
          <a:xfrm>
            <a:off x="310369" y="483781"/>
            <a:ext cx="8523263"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451E21C1-74BE-0348-B8AE-3174A9AAA08E}"/>
              </a:ext>
            </a:extLst>
          </p:cNvPr>
          <p:cNvSpPr>
            <a:spLocks noGrp="1"/>
          </p:cNvSpPr>
          <p:nvPr>
            <p:ph type="title"/>
          </p:nvPr>
        </p:nvSpPr>
        <p:spPr>
          <a:xfrm>
            <a:off x="628650" y="681037"/>
            <a:ext cx="7886700" cy="583800"/>
          </a:xfrm>
        </p:spPr>
        <p:txBody>
          <a:bodyPr lIns="91440" rIns="91440">
            <a:noAutofit/>
          </a:bodyPr>
          <a:lstStyle>
            <a:lvl1pPr>
              <a:defRPr sz="1800" b="1" i="0" spc="113"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endParaRPr lang="en-US" noProof="0" dirty="0"/>
          </a:p>
        </p:txBody>
      </p:sp>
      <p:cxnSp>
        <p:nvCxnSpPr>
          <p:cNvPr id="3" name="Straight Connector 2">
            <a:extLst>
              <a:ext uri="{FF2B5EF4-FFF2-40B4-BE49-F238E27FC236}">
                <a16:creationId xmlns:a16="http://schemas.microsoft.com/office/drawing/2014/main" id="{85852ED6-B7AC-5148-BC43-09B76E856F9F}"/>
              </a:ext>
            </a:extLst>
          </p:cNvPr>
          <p:cNvCxnSpPr/>
          <p:nvPr userDrawn="1"/>
        </p:nvCxnSpPr>
        <p:spPr>
          <a:xfrm>
            <a:off x="628650" y="1264837"/>
            <a:ext cx="7893258"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0776AF7-97C9-4365-B2B5-E20C6BB04B41}"/>
              </a:ext>
            </a:extLst>
          </p:cNvPr>
          <p:cNvSpPr>
            <a:spLocks noGrp="1"/>
          </p:cNvSpPr>
          <p:nvPr>
            <p:ph sz="quarter" idx="10"/>
          </p:nvPr>
        </p:nvSpPr>
        <p:spPr>
          <a:xfrm>
            <a:off x="628650" y="1265239"/>
            <a:ext cx="7893258" cy="4911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8823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content ">
    <p:bg>
      <p:bgPr>
        <a:solidFill>
          <a:schemeClr val="accent6">
            <a:alpha val="30000"/>
          </a:schemeClr>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FADF1099-92E5-4749-8E94-299FD6249EFD}"/>
              </a:ext>
            </a:extLst>
          </p:cNvPr>
          <p:cNvSpPr>
            <a:spLocks/>
          </p:cNvSpPr>
          <p:nvPr userDrawn="1"/>
        </p:nvSpPr>
        <p:spPr bwMode="auto">
          <a:xfrm>
            <a:off x="-1190" y="0"/>
            <a:ext cx="9145190"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68580" tIns="34290" rIns="68580" bIns="34290" numCol="1" anchor="t" anchorCtr="0" compatLnSpc="1">
            <a:prstTxWarp prst="textNoShape">
              <a:avLst/>
            </a:prstTxWarp>
          </a:bodyPr>
          <a:lstStyle/>
          <a:p>
            <a:endParaRPr lang="en-US" noProof="0" dirty="0"/>
          </a:p>
        </p:txBody>
      </p:sp>
      <p:sp>
        <p:nvSpPr>
          <p:cNvPr id="10" name="Rectangle 9">
            <a:extLst>
              <a:ext uri="{FF2B5EF4-FFF2-40B4-BE49-F238E27FC236}">
                <a16:creationId xmlns:a16="http://schemas.microsoft.com/office/drawing/2014/main" id="{33168214-BA64-4247-995E-0238E9E404F7}"/>
              </a:ext>
            </a:extLst>
          </p:cNvPr>
          <p:cNvSpPr/>
          <p:nvPr userDrawn="1"/>
        </p:nvSpPr>
        <p:spPr>
          <a:xfrm>
            <a:off x="310368" y="483781"/>
            <a:ext cx="4261632"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Picture Placeholder 14">
            <a:extLst>
              <a:ext uri="{FF2B5EF4-FFF2-40B4-BE49-F238E27FC236}">
                <a16:creationId xmlns:a16="http://schemas.microsoft.com/office/drawing/2014/main" id="{8745AAA3-09E3-4504-B3FD-611C81F41634}"/>
              </a:ext>
            </a:extLst>
          </p:cNvPr>
          <p:cNvSpPr>
            <a:spLocks noGrp="1"/>
          </p:cNvSpPr>
          <p:nvPr>
            <p:ph type="pic" sz="quarter" idx="11"/>
          </p:nvPr>
        </p:nvSpPr>
        <p:spPr>
          <a:xfrm>
            <a:off x="4991725" y="37553"/>
            <a:ext cx="4152275" cy="6820447"/>
          </a:xfrm>
          <a:custGeom>
            <a:avLst/>
            <a:gdLst>
              <a:gd name="connsiteX0" fmla="*/ 4141175 w 5285281"/>
              <a:gd name="connsiteY0" fmla="*/ 950 h 6525434"/>
              <a:gd name="connsiteX1" fmla="*/ 5222879 w 5285281"/>
              <a:gd name="connsiteY1" fmla="*/ 82101 h 6525434"/>
              <a:gd name="connsiteX2" fmla="*/ 5285281 w 5285281"/>
              <a:gd name="connsiteY2" fmla="*/ 86253 h 6525434"/>
              <a:gd name="connsiteX3" fmla="*/ 5285281 w 5285281"/>
              <a:gd name="connsiteY3" fmla="*/ 6525434 h 6525434"/>
              <a:gd name="connsiteX4" fmla="*/ 338864 w 5285281"/>
              <a:gd name="connsiteY4" fmla="*/ 6525434 h 6525434"/>
              <a:gd name="connsiteX5" fmla="*/ 355504 w 5285281"/>
              <a:gd name="connsiteY5" fmla="*/ 6284640 h 6525434"/>
              <a:gd name="connsiteX6" fmla="*/ 122536 w 5285281"/>
              <a:gd name="connsiteY6" fmla="*/ 5603772 h 6525434"/>
              <a:gd name="connsiteX7" fmla="*/ 197419 w 5285281"/>
              <a:gd name="connsiteY7" fmla="*/ 4013697 h 6525434"/>
              <a:gd name="connsiteX8" fmla="*/ 1395542 w 5285281"/>
              <a:gd name="connsiteY8" fmla="*/ 2963334 h 6525434"/>
              <a:gd name="connsiteX9" fmla="*/ 2431419 w 5285281"/>
              <a:gd name="connsiteY9" fmla="*/ 2618748 h 6525434"/>
              <a:gd name="connsiteX10" fmla="*/ 2868234 w 5285281"/>
              <a:gd name="connsiteY10" fmla="*/ 1805029 h 6525434"/>
              <a:gd name="connsiteX11" fmla="*/ 2780871 w 5285281"/>
              <a:gd name="connsiteY11" fmla="*/ 941489 h 6525434"/>
              <a:gd name="connsiteX12" fmla="*/ 3783467 w 5285281"/>
              <a:gd name="connsiteY12" fmla="*/ 36433 h 6525434"/>
              <a:gd name="connsiteX13" fmla="*/ 4141175 w 5285281"/>
              <a:gd name="connsiteY13" fmla="*/ 950 h 652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5281" h="6525434">
                <a:moveTo>
                  <a:pt x="4141175" y="950"/>
                </a:moveTo>
                <a:cubicBezTo>
                  <a:pt x="4500573" y="-8197"/>
                  <a:pt x="4864065" y="50964"/>
                  <a:pt x="5222879" y="82101"/>
                </a:cubicBezTo>
                <a:cubicBezTo>
                  <a:pt x="5243679" y="82101"/>
                  <a:pt x="5264481" y="82101"/>
                  <a:pt x="5285281" y="86253"/>
                </a:cubicBezTo>
                <a:lnTo>
                  <a:pt x="5285281" y="6525434"/>
                </a:lnTo>
                <a:cubicBezTo>
                  <a:pt x="5285281" y="6525434"/>
                  <a:pt x="5285281" y="6525434"/>
                  <a:pt x="338864" y="6525434"/>
                </a:cubicBezTo>
                <a:cubicBezTo>
                  <a:pt x="355504" y="6446553"/>
                  <a:pt x="363825" y="6363521"/>
                  <a:pt x="355504" y="6284640"/>
                </a:cubicBezTo>
                <a:cubicBezTo>
                  <a:pt x="330543" y="6043845"/>
                  <a:pt x="205739" y="5827960"/>
                  <a:pt x="122536" y="5603772"/>
                </a:cubicBezTo>
                <a:cubicBezTo>
                  <a:pt x="-64671" y="5093121"/>
                  <a:pt x="-35550" y="4503589"/>
                  <a:pt x="197419" y="4013697"/>
                </a:cubicBezTo>
                <a:cubicBezTo>
                  <a:pt x="434547" y="3523804"/>
                  <a:pt x="875523" y="3137703"/>
                  <a:pt x="1395542" y="2963334"/>
                </a:cubicBezTo>
                <a:cubicBezTo>
                  <a:pt x="1740834" y="2851240"/>
                  <a:pt x="2127728" y="2822178"/>
                  <a:pt x="2431419" y="2618748"/>
                </a:cubicBezTo>
                <a:cubicBezTo>
                  <a:pt x="2693508" y="2436077"/>
                  <a:pt x="2864074" y="2124704"/>
                  <a:pt x="2868234" y="1805029"/>
                </a:cubicBezTo>
                <a:cubicBezTo>
                  <a:pt x="2872395" y="1514414"/>
                  <a:pt x="2747590" y="1232103"/>
                  <a:pt x="2780871" y="941489"/>
                </a:cubicBezTo>
                <a:cubicBezTo>
                  <a:pt x="2834953" y="464051"/>
                  <a:pt x="3309210" y="127769"/>
                  <a:pt x="3783467" y="36433"/>
                </a:cubicBezTo>
                <a:cubicBezTo>
                  <a:pt x="3902031" y="14637"/>
                  <a:pt x="4021376" y="3999"/>
                  <a:pt x="4141175" y="950"/>
                </a:cubicBezTo>
                <a:close/>
              </a:path>
            </a:pathLst>
          </a:custGeom>
          <a:solidFill>
            <a:schemeClr val="bg2">
              <a:lumMod val="95000"/>
            </a:schemeClr>
          </a:solidFill>
        </p:spPr>
        <p:txBody>
          <a:bodyPr wrap="square" anchor="ctr">
            <a:noAutofit/>
          </a:bodyPr>
          <a:lstStyle>
            <a:lvl1pPr marL="0" indent="0" algn="ctr">
              <a:buNone/>
              <a:defRPr sz="600"/>
            </a:lvl1pPr>
          </a:lstStyle>
          <a:p>
            <a:r>
              <a:rPr lang="en-US" noProof="0"/>
              <a:t>Click icon to add picture</a:t>
            </a:r>
            <a:endParaRPr lang="en-US" noProof="0" dirty="0"/>
          </a:p>
        </p:txBody>
      </p:sp>
      <p:sp>
        <p:nvSpPr>
          <p:cNvPr id="7" name="Title 1">
            <a:extLst>
              <a:ext uri="{FF2B5EF4-FFF2-40B4-BE49-F238E27FC236}">
                <a16:creationId xmlns:a16="http://schemas.microsoft.com/office/drawing/2014/main" id="{53703B7C-2DC4-C14C-A9CA-F1D21E7FC6AF}"/>
              </a:ext>
            </a:extLst>
          </p:cNvPr>
          <p:cNvSpPr>
            <a:spLocks noGrp="1"/>
          </p:cNvSpPr>
          <p:nvPr>
            <p:ph type="title"/>
          </p:nvPr>
        </p:nvSpPr>
        <p:spPr>
          <a:xfrm>
            <a:off x="628650" y="681037"/>
            <a:ext cx="3593728" cy="583800"/>
          </a:xfrm>
        </p:spPr>
        <p:txBody>
          <a:bodyPr lIns="91440" rIns="91440">
            <a:noAutofit/>
          </a:bodyPr>
          <a:lstStyle>
            <a:lvl1pPr>
              <a:defRPr sz="1800" b="1" i="0" spc="113"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p>
        </p:txBody>
      </p:sp>
      <p:cxnSp>
        <p:nvCxnSpPr>
          <p:cNvPr id="8" name="Straight Connector 7">
            <a:extLst>
              <a:ext uri="{FF2B5EF4-FFF2-40B4-BE49-F238E27FC236}">
                <a16:creationId xmlns:a16="http://schemas.microsoft.com/office/drawing/2014/main" id="{AD28B953-BDF8-6C47-ADCD-D3EAF78963C3}"/>
              </a:ext>
            </a:extLst>
          </p:cNvPr>
          <p:cNvCxnSpPr>
            <a:cxnSpLocks/>
          </p:cNvCxnSpPr>
          <p:nvPr userDrawn="1"/>
        </p:nvCxnSpPr>
        <p:spPr>
          <a:xfrm>
            <a:off x="628650" y="1264837"/>
            <a:ext cx="3593727"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B0C521-A2C1-48E6-B26C-DFF1B4FD4227}"/>
              </a:ext>
            </a:extLst>
          </p:cNvPr>
          <p:cNvSpPr>
            <a:spLocks noGrp="1"/>
          </p:cNvSpPr>
          <p:nvPr>
            <p:ph sz="quarter" idx="12"/>
          </p:nvPr>
        </p:nvSpPr>
        <p:spPr>
          <a:xfrm>
            <a:off x="628650" y="1265239"/>
            <a:ext cx="3593728" cy="4911725"/>
          </a:xfrm>
        </p:spPr>
        <p:txBody>
          <a:bodyPr/>
          <a:lstStyle/>
          <a:p>
            <a:pPr lvl="0"/>
            <a:r>
              <a:rPr lang="en-US"/>
              <a:t>Click to edit Master text styles</a:t>
            </a:r>
          </a:p>
        </p:txBody>
      </p:sp>
    </p:spTree>
    <p:extLst>
      <p:ext uri="{BB962C8B-B14F-4D97-AF65-F5344CB8AC3E}">
        <p14:creationId xmlns:p14="http://schemas.microsoft.com/office/powerpoint/2010/main" val="115682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5B4B7D4-CC87-47A1-AD47-FAC1F5B88793}" type="slidenum">
              <a:rPr lang="en-US" altLang="en-US"/>
              <a:pPr>
                <a:defRPr/>
              </a:pPr>
              <a:t>‹#›</a:t>
            </a:fld>
            <a:endParaRPr lang="en-US" altLang="en-US"/>
          </a:p>
        </p:txBody>
      </p:sp>
    </p:spTree>
    <p:extLst>
      <p:ext uri="{BB962C8B-B14F-4D97-AF65-F5344CB8AC3E}">
        <p14:creationId xmlns:p14="http://schemas.microsoft.com/office/powerpoint/2010/main" val="189427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E56AA8BC-669C-4095-9521-406FE88404C6}" type="slidenum">
              <a:rPr lang="en-US" altLang="en-US"/>
              <a:pPr>
                <a:defRPr/>
              </a:pPr>
              <a:t>‹#›</a:t>
            </a:fld>
            <a:endParaRPr lang="en-US" altLang="en-US"/>
          </a:p>
        </p:txBody>
      </p:sp>
    </p:spTree>
    <p:extLst>
      <p:ext uri="{BB962C8B-B14F-4D97-AF65-F5344CB8AC3E}">
        <p14:creationId xmlns:p14="http://schemas.microsoft.com/office/powerpoint/2010/main" val="98233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954985C-E889-469B-9D9F-EEEA51813F7B}" type="slidenum">
              <a:rPr lang="en-US" altLang="en-US"/>
              <a:pPr>
                <a:defRPr/>
              </a:pPr>
              <a:t>‹#›</a:t>
            </a:fld>
            <a:endParaRPr lang="en-US" altLang="en-US"/>
          </a:p>
        </p:txBody>
      </p:sp>
    </p:spTree>
    <p:extLst>
      <p:ext uri="{BB962C8B-B14F-4D97-AF65-F5344CB8AC3E}">
        <p14:creationId xmlns:p14="http://schemas.microsoft.com/office/powerpoint/2010/main" val="196733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45EB88D5-F084-46AB-BF5D-5434666035E9}" type="slidenum">
              <a:rPr lang="en-US" altLang="en-US"/>
              <a:pPr>
                <a:defRPr/>
              </a:pPr>
              <a:t>‹#›</a:t>
            </a:fld>
            <a:endParaRPr lang="en-US" altLang="en-US"/>
          </a:p>
        </p:txBody>
      </p:sp>
    </p:spTree>
    <p:extLst>
      <p:ext uri="{BB962C8B-B14F-4D97-AF65-F5344CB8AC3E}">
        <p14:creationId xmlns:p14="http://schemas.microsoft.com/office/powerpoint/2010/main" val="200530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9672B203-CD97-4586-9A0E-86B6E79F5953}" type="slidenum">
              <a:rPr lang="en-US" altLang="en-US"/>
              <a:pPr>
                <a:defRPr/>
              </a:pPr>
              <a:t>‹#›</a:t>
            </a:fld>
            <a:endParaRPr lang="en-US" altLang="en-US"/>
          </a:p>
        </p:txBody>
      </p:sp>
    </p:spTree>
    <p:extLst>
      <p:ext uri="{BB962C8B-B14F-4D97-AF65-F5344CB8AC3E}">
        <p14:creationId xmlns:p14="http://schemas.microsoft.com/office/powerpoint/2010/main" val="398144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1904D686-C215-46FE-B5CD-1AEF929F227C}" type="slidenum">
              <a:rPr lang="en-US" altLang="en-US"/>
              <a:pPr>
                <a:defRPr/>
              </a:pPr>
              <a:t>‹#›</a:t>
            </a:fld>
            <a:endParaRPr lang="en-US" altLang="en-US"/>
          </a:p>
        </p:txBody>
      </p:sp>
    </p:spTree>
    <p:extLst>
      <p:ext uri="{BB962C8B-B14F-4D97-AF65-F5344CB8AC3E}">
        <p14:creationId xmlns:p14="http://schemas.microsoft.com/office/powerpoint/2010/main" val="3834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4788ECC-08F4-4715-890D-03C0B5A3964A}" type="slidenum">
              <a:rPr lang="en-US" altLang="en-US"/>
              <a:pPr>
                <a:defRPr/>
              </a:pPr>
              <a:t>‹#›</a:t>
            </a:fld>
            <a:endParaRPr lang="en-US" altLang="en-US"/>
          </a:p>
        </p:txBody>
      </p:sp>
    </p:spTree>
    <p:extLst>
      <p:ext uri="{BB962C8B-B14F-4D97-AF65-F5344CB8AC3E}">
        <p14:creationId xmlns:p14="http://schemas.microsoft.com/office/powerpoint/2010/main" val="118972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7F364FD2-BC7B-4EB0-AA62-3F360C18F7A2}" type="slidenum">
              <a:rPr lang="en-US" altLang="en-US"/>
              <a:pPr>
                <a:defRPr/>
              </a:pPr>
              <a:t>‹#›</a:t>
            </a:fld>
            <a:endParaRPr lang="en-US" altLang="en-US"/>
          </a:p>
        </p:txBody>
      </p:sp>
    </p:spTree>
    <p:extLst>
      <p:ext uri="{BB962C8B-B14F-4D97-AF65-F5344CB8AC3E}">
        <p14:creationId xmlns:p14="http://schemas.microsoft.com/office/powerpoint/2010/main" val="1818665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C059962-E09C-41CE-8C43-8250C190DB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pastel.diplomatie.gouv.fr/etudesenfrance/dyn/public/login.html" TargetMode="External"/><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vfs-france.co.in/" TargetMode="External"/><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pastel.diplomatie.gouv.fr/etudesenfrance/dyn/public/login.html"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inde.campusfrance.org/campus-france-office-near-you"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s://www.inde.campusfrance.org/campus-france-office-near-you"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france-visas.gouv.fr/web/in/a-qui-sadresser" TargetMode="External"/><Relationship Id="rId2" Type="http://schemas.openxmlformats.org/officeDocument/2006/relationships/hyperlink" Target="https://france-visas.gouv.fr/en_US/web/france-visas"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www.vfs-france.co.in/"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081" name="Rectangle 75">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ky, outdoor, building&#10;&#10;Description automatically generated">
            <a:extLst>
              <a:ext uri="{FF2B5EF4-FFF2-40B4-BE49-F238E27FC236}">
                <a16:creationId xmlns:a16="http://schemas.microsoft.com/office/drawing/2014/main" id="{9D21E953-0DAD-4CDD-851B-BE14938FD600}"/>
              </a:ext>
            </a:extLst>
          </p:cNvPr>
          <p:cNvPicPr>
            <a:picLocks noChangeAspect="1"/>
          </p:cNvPicPr>
          <p:nvPr/>
        </p:nvPicPr>
        <p:blipFill rotWithShape="1">
          <a:blip r:embed="rId3">
            <a:alphaModFix amt="45000"/>
            <a:extLst>
              <a:ext uri="{28A0092B-C50C-407E-A947-70E740481C1C}">
                <a14:useLocalDpi xmlns:a14="http://schemas.microsoft.com/office/drawing/2010/main" val="0"/>
              </a:ext>
            </a:extLst>
          </a:blip>
          <a:srcRect l="11000" r="-1" b="-1"/>
          <a:stretch/>
        </p:blipFill>
        <p:spPr>
          <a:xfrm>
            <a:off x="20" y="10"/>
            <a:ext cx="9143980" cy="6857990"/>
          </a:xfrm>
          <a:prstGeom prst="rect">
            <a:avLst/>
          </a:prstGeom>
        </p:spPr>
      </p:pic>
      <p:sp>
        <p:nvSpPr>
          <p:cNvPr id="3082" name="Rectangle 77">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noFill/>
          <a:ln w="9525" cap="sq" cmpd="sng" algn="ctr">
            <a:solidFill>
              <a:schemeClr val="tx1">
                <a:lumMod val="75000"/>
                <a:lumOff val="25000"/>
              </a:schemeClr>
            </a:solidFill>
            <a:prstDash val="solid"/>
            <a:miter lim="800000"/>
          </a:ln>
          <a:effectLst>
            <a:softEdge rad="0"/>
          </a:effectLst>
        </p:spPr>
        <p:txBody>
          <a:bodyPr/>
          <a:lstStyle/>
          <a:p>
            <a:endParaRPr lang="en-IN"/>
          </a:p>
        </p:txBody>
      </p:sp>
      <p:sp>
        <p:nvSpPr>
          <p:cNvPr id="12" name="TextBox 6"/>
          <p:cNvSpPr txBox="1">
            <a:spLocks noChangeArrowheads="1"/>
          </p:cNvSpPr>
          <p:nvPr/>
        </p:nvSpPr>
        <p:spPr bwMode="auto">
          <a:xfrm>
            <a:off x="1066800" y="1861457"/>
            <a:ext cx="6750052" cy="3129334"/>
          </a:xfrm>
          <a:prstGeom prst="rect">
            <a:avLst/>
          </a:prstGeom>
        </p:spPr>
        <p:txBody>
          <a:bodyPr vert="horz" lIns="91440" tIns="45720" rIns="91440" bIns="45720" rtlCol="0" anchor="ctr">
            <a:normAutofit lnSpcReduction="10000"/>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ts val="600"/>
              </a:spcAft>
              <a:defRPr/>
            </a:pPr>
            <a:r>
              <a:rPr lang="en-US" sz="6500" b="1" dirty="0">
                <a:ln w="22225">
                  <a:solidFill>
                    <a:schemeClr val="tx1"/>
                  </a:solidFill>
                  <a:miter lim="800000"/>
                </a:ln>
                <a:latin typeface="+mj-lt"/>
                <a:ea typeface="+mj-ea"/>
                <a:cs typeface="+mj-cs"/>
              </a:rPr>
              <a:t> </a:t>
            </a:r>
            <a:r>
              <a:rPr lang="en-US" sz="5200" b="1" dirty="0">
                <a:ln w="22225">
                  <a:solidFill>
                    <a:schemeClr val="tx1"/>
                  </a:solidFill>
                  <a:miter lim="800000"/>
                </a:ln>
                <a:latin typeface="+mj-lt"/>
                <a:ea typeface="+mj-ea"/>
                <a:cs typeface="+mj-cs"/>
              </a:rPr>
              <a:t>FRANCE - GUIDE FOR APPLICATION AND VISA</a:t>
            </a:r>
          </a:p>
          <a:p>
            <a:pPr algn="ctr" eaLnBrk="1" hangingPunct="1">
              <a:lnSpc>
                <a:spcPct val="90000"/>
              </a:lnSpc>
              <a:spcAft>
                <a:spcPts val="600"/>
              </a:spcAft>
              <a:defRPr/>
            </a:pPr>
            <a:endParaRPr lang="en-US" sz="5200" b="1" dirty="0">
              <a:ln w="22225">
                <a:solidFill>
                  <a:schemeClr val="tx1"/>
                </a:solidFill>
                <a:miter lim="800000"/>
              </a:ln>
              <a:latin typeface="+mj-lt"/>
              <a:ea typeface="+mj-ea"/>
              <a:cs typeface="+mj-cs"/>
            </a:endParaRPr>
          </a:p>
          <a:p>
            <a:pPr algn="ctr" eaLnBrk="1" hangingPunct="1">
              <a:lnSpc>
                <a:spcPct val="90000"/>
              </a:lnSpc>
              <a:spcAft>
                <a:spcPts val="600"/>
              </a:spcAft>
              <a:defRPr/>
            </a:pPr>
            <a:r>
              <a:rPr lang="en-US" sz="5200" b="1">
                <a:ln w="22225">
                  <a:solidFill>
                    <a:schemeClr val="tx1"/>
                  </a:solidFill>
                  <a:miter lim="800000"/>
                </a:ln>
                <a:latin typeface="+mj-lt"/>
                <a:ea typeface="+mj-ea"/>
                <a:cs typeface="+mj-cs"/>
              </a:rPr>
              <a:t>FALL 2024</a:t>
            </a:r>
            <a:endParaRPr lang="en-US" sz="5200" b="1" dirty="0">
              <a:ln w="22225">
                <a:solidFill>
                  <a:schemeClr val="tx1"/>
                </a:solidFill>
                <a:miter lim="800000"/>
              </a:ln>
              <a:latin typeface="+mj-lt"/>
              <a:ea typeface="+mj-ea"/>
              <a:cs typeface="+mj-cs"/>
            </a:endParaRPr>
          </a:p>
        </p:txBody>
      </p:sp>
      <p:sp>
        <p:nvSpPr>
          <p:cNvPr id="80" name="Rectangle 79">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9525" cap="sq" cmpd="sng" algn="ctr">
            <a:solidFill>
              <a:schemeClr val="tx1">
                <a:lumMod val="75000"/>
                <a:lumOff val="25000"/>
                <a:alpha val="80000"/>
              </a:schemeClr>
            </a:solidFill>
            <a:prstDash val="solid"/>
            <a:miter lim="800000"/>
          </a:ln>
          <a:effectLst/>
        </p:spPr>
        <p:txBody>
          <a:bodyPr/>
          <a:lstStyle/>
          <a:p>
            <a:endParaRPr lang="en-IN"/>
          </a:p>
        </p:txBody>
      </p:sp>
      <p:sp>
        <p:nvSpPr>
          <p:cNvPr id="3075" name="AutoShape 11" descr="data:image/jpeg;base64,/9j/4AAQSkZJRgABAQAAAQABAAD/2wCEAAkGBhQSEBUUEBQVFRQVFBUVFhUVFxUUFRYXGBUVFRUVGBgXHCYeFxkjGRUWHy8gIycpLCwsFR4xNTAqNiYrLCkBCQoKDgwOGg8PGiwkHyQsKiwsLCwsLCwsKSwsLCksLCwsLCwsLCksLCksLCwsLCksLCwsLCwsLCwsLCwsLCwpLP/AABEIAMIBBAMBIgACEQEDEQH/xAAbAAABBQEBAAAAAAAAAAAAAAADAAEEBQYCB//EAEIQAAEDAwIEAwUGAwYEBwAAAAECAxEAEiEEMQUTIkEGUWEycYGRsRQjQlKhwWJy8CQzkqLR4RVDgpMHFjRTs8Lx/8QAGgEAAwEBAQEAAAAAAAAAAAAAAAEDAgQFBv/EACoRAAICAgEDBAIBBQEAAAAAAAABAhEDEiExQVEEE2GhFCKBUnGR8PEy/9oADAMBAAIRAxEAPwC1Cae2jOMFJhQg1zbX1FniUDtroJrsJpwmnYji2lbRLaVtFgcW0raJbStosAdtK2i20raLAFbStottK2iwBW0raLbStpWAK2lbRLaVtFgCtpW0W2lbRYAraVtFtpW0WAK2lbRbaa2iwBW0raLbStosYK2lbRbaa2iwB20raJbStpWAK2kU0W2mKaQAraa2i20raABW01FilSGWmsQFm4HNd6bRJUkg79jUYOY2orT0VztSSpHQnFu2TtBwxq6F/XH6V25wtKHTCbk9pjHpURt3ODU1OpJ3qTc0+pZKD7AlcHSQYmckR9KqVsEGCCKvWdUe9FchU+RrUc0o9TMsMZdCgZZB9ox6VLGgQRg9vPvSf0xK6GhjPVgVZyvlMio1xRynh5Inv5edBc05T7QI99X2iW2P980TiGmS4B5juKms7UqZt4FXBmraVtWi+Emek49f9q5e4QpIwQf67Vb3Y+SXtS8FbbStqQ7pSk5G+x7HtQ7a2nfKJtUDtpraLbStp2IFbStpmlkqWDEJIjzykEzRbaypWjTVA7aVtEtpW1qzIO2lbRA2cmDG09pzI99K2ldjoHbTW0W2mtosAdtK2iW0oosAVtK2i201tAA7aa2iGlbSsAVtK2iRTRRYA7aaiW09KwO4roUgKeKybHSaKhwihgV0KTpjTaKtviWoXqnEhbSW0EBLalpStwQ3erOZBcAEeaZ3q6TqVDvQNDqQorgH7tRBPaSZkfAn5V3FQxpNsrNtJBlagneui6DvUeniq6ozuyWnUDOPjQ0PEbGg0opKCBzZKGvPeDXSuJwk9I2NU3F7rEhJIl5lJgwbS4kKEjIxO1d6h4cqW+sFPSQR1AjeSR2zU5OCbTXRWbTm1afeiu4E/qVlrTOOhxKdOHZSi0lSlIAJ6jgBQ2jue8C3ArMeDXkpdbK1rJRpUoUQc3F8EXDyxHuq04jxKEB4/dBOLb+gkLCclQG+3v23rmxeoUG7LZMLmlRZ21yDmKrOBcfD7alrATCjHqmcfGcfD1rvUcQQghSBJdKUoUSAhSlzb1dhjJ91dcvURSTT4/6c0cLbaZzwNj+9JJJ5zmSonBUYEekAfCprGpCzAnac/wBZrP6bizbTgDdq085bSSYvKZaQFkz3UhRz2NXjK7eYQi2CMqMBQtBKh+Udo9DXLhz68fLs6MuG+f7EuKh8X1SmmVrQAVJEidt4k+6Zqj4j4zCNV9lthSkHrBuAcz0CN9vnQ1a9Z4cVKNwWSm4qhUldqbcRiJ3znyron6mNNLwRjglfJd+H9I4hgFbhUHQHSnMC/rj4GfPtVhbULhPEkDTovVFrDIJWQLYSZye2CJ9DQNTxJSlschSVNuu23J6pTAMg7QSoZqODPGGO35KZcUpT4LS2mtoltK2u+zjoHbStoltNbRYUDtpW0S2lbSsdGT8Q8ddZ1umaSFcleXClIUfat3IITifnWlQDAmJgbZHw9KrtZrynWtNBMl5siZiIUe0Zq5cTk++oxl+75KyX6rgBbTW0WKaKrZOgdtNRYpUWFDAV0BXS0gbGaQrGxtxoYCoGt40hoSsKAlaQcQSkEkb94A+IqXq9WltJWubRJJHYAFRJ9AAa8v8AGHElO6gKSPuUE8tYBAJcAUZkCFQjbyE1z5srjwmVx49uprPCvH1Pp1RSoBLQuUQCQSq9Ss+QAxv/AK6LRcQQ6i9J7SR3HoawngbS8tGobK7PtaW0NjspSg8lSfgBdV4/wNemWyxzAtl53qgFKulC1RvgXIT7wY8zXJjz6SZ0zxbJGjTq0lZRPUO0H67UeKz3E+IJbLwaSQpDbQu6uWUl0gWycGJz3xkxjrT+K2jYOoqH94Egm3BiSd8kGujH6q//AERn6euhoIp4pm1hQBSZByCK6iuuznor+MNFSWwDH9o03yD6CR8QCPjWS8GcRWvRKW4slDSkstoAQmACBvbJxbuc/Orvx9cdGUoBKlLSBAnIlQHYCSkCSe9Ung7RKa0D3PBEPplKSPaUQQceQt+Vef6p8v8Ag68C4NH4P4EhWqcJnr07TntfhUCE4iARYR3BjtWZ4pxFT+n1KSi3lapOnSnBu++ZsWTG8qBx5962HAOFrS9eSQ0rRM2Kkk9JWCj09od8gnyqr4x4PebQ6qxQu1LDgttUhaU6hi5aoyAEJnt7IFcV0zroivaEMshphaQ42hyUBXWAoIWsnp7cxs+lyTmuOAoUpthT82pa07oJAtbkgXSoyAO5jzmrV/Sw86LxzA2u9NqglI5LQVB2MAIPvWfI1UcM1Lg0jyXUqQ2WA2lxaFgBJWpWDi6SqBB/EKE20DRD0mgabZkOE8hSyhUptJS6FZOBlITEHv61zxHjrjbvKY6itNpvzCkhSllISoxCE49U53xj/talJSCBBUVEXEiUqAn+Ikwc+VWD2neD7OoUhYSougBSSEfeNrCSFHCpnz8qrVOydkbXXKuW26FLbkrMEGJN2fMkHPn86kp4qHA3pgnKA4pXllcpiPRZ+VV7qbebYq6/oWIPSFKzb6+16Yo/D+Du85TkQCISZTdEpzA91a7GTSf+JOnLWg0iQojmlCTndMLxttnvPsitsxwxtKUMNC1TAZKVTIiUdicYt98dqoONeF3dRokqcUixDCVpUpQuQodRNpM4EeU52rXtaRLilJQFFYbbUognrQbFQLjEgEfKudvhFkjmKUV3FNFe7seU4nEUorpRgSdhms8z450ykLcBVYlKlA2mVACcD17VmWRR6sag30LtTyQYKgDvBImuhXg3HfGT2pMuLMXFQQItTnpGPaIGJNXnHvFDrOmQ2w6QXQ6XSDeSCQBlUlJPXkRUPyKdUV9jgtmvEI1PE1OtnpaCkNHzS2la1LEfmKTnytrd6HigeJn2ok+vYn+vOvHPCT55gTbA5boBjuWXB8P962nh/XqXqmmWiC6ZVbP4EplZV5CK51lcZ7Ms8acaRuopoobOpuW4i1QLKkpc2hKlovSJB/LB+I9YNXdHIpK0crg1wzmKVdRTU7M0cCnBrgV0DWbKUVfinXKa0ylISVrIKUgfmUhSUkz2BM1nHeBO6jTadtLa1KC2VOKCVEA8gIWZ2krJ+Z7Vo/ErhGnxnqSP1q68M6pfLwD/AMkHpUYPLaGM+UH41wepf7HTh6UUvAfCmqSNOVsqTyloUQfMAp2G/tqo3FeAPAMq06FOhp1SzaATnCk772/WvR+Y5G3+X1/nrIvcc+x6dK9PL6FahYVcLINhJAJV2gdszXH3OmzFeJNTq1OONoYcglML5a9pS5MR0mQPlULgWi1CnDzUrsCFCFXoF8GySMgSI+Ir03hms1Dtr5bUQ4JsSQIjb8UxEVFa0YDTqVOIAU62pUzCFBxAsJP4pTbvuaezXAqPOeIabWBxQaU/aparD94UhJWbSfOBE0PxvoHjp0FtSwpJBUkLcJPQ2khVxwq/mmBiEivTXG0ywS4iUABGD1iTlI74naf0rBeMnQp94BYIuMgDY3qKpM73FSc/lNbhJtmZUkZ3g2pfeaS28paS0kNgGSFJBJSoiYkA2zv0itjwhhYaBk/3ikQEiQpJSJIxIgg+4VlOBkoWY6hG0eYI8/dW64K82WRzJEvuxCCYVchJEj2eojPp6TW8ivlmY8dDaM8CtCXCuIGTE9MEnF3x77d6lHgmbcFJBPsgDcSDvMye3apOlK7ETH4ew8v5qMpR5gzmxUJjBEpk79sf4qhqitswrnCEfanVJSkOFLgX0uglJS1dKpE9KGxjyHlgHFNNy9IA6UnTqDcA80i0ALSImdkk/A96uX3EfaVqStJV95cgKNyBy0SSPwjpGf4xVZ4iZC9Khtx1LSAhsJdJhKpbcSIMgHe7ftSigtlAvwzo0FaC00CylOLVYvISIxklS07d4qZxrhqFaVhboQW4CmQC5ElBgpBwkwDG1danTo5rqjqECUIKwSAW4c06hd1dM2gZj2hvtWd8S6hSk6dlLlzbKUwobOKs33yION9iapGNvqKUqRndNoUh0hEdRM4ETJPcZ3V86veE6U3ogwSsJnOCVRmM71ntJpylz2plRgeRkk9/X9K0nAwbmwBI5iZ94dnz8zFUaJpnoHDPD6yQFOEXImAtyBECPdCtqm6Ji7kgoWku3HJuDdoyk53xGPSi8LU7emQPYVmB5o36qfRtNc3Tm5QWkucpNsJUCCFzAxFxgGNqhSK2ZPxc28l9SW0LtRCUqSkgKNoUT0+8D/p9az7ml1P2dFwdDoBK7ObO68kHAFthGe5mvRfFWnDhAdcDQS8koKhhZs2EmJyflVfq2AV6gqcSnmaa12RlpPKIClAqwIJOY29a1sxUYLh+m1RDvM5gTCeWVF0GYcK4iQozy94EKPlUfTM6rnJBS6EAkrC+YkQEKtyNuuAcbE1ufsoDLQDySGnFFswIcMAkJzk5jE7UN/TJ5urh9BLqF80QJZEuZX1YElY6o9k07FR5J414G6VlwIWoeyCUqwkEkEEjIyfiD8KdXB33FBS0EDAE2ifcJrceLeLc5xELENNlCRGVxzOveYMmPj51XhcpbKvwqBSMZMbTPrVbaRjhkPhXANQFAIbUST2idj5GtT4b8GvM6o6h9osoLD6VqVaRapFpURcNpE+lWHANU5zGwE/iVBgHNih+aK3GsWotKD5taLD16kgdKYSVH2jsPQ1Ob7GolFwrhpbU44FBSHUtFBH4whlhkrABMJHKTuf+ZU+jq5SdO2UOykNFLZUACttS2ZUcgyF2Db8W1RzXX6Z/qc+ZfsKlVFxDxppWXChbkqG9oug+RjY+nrSq/uRXcloy2BqIvjLKVWqcSDnBMbEpP6gj4V5U1xx5I6nV47XqEdvOoZ1C7iSSqSozMnP+/wBa5Jer44RTU9Q8RcXbDdoVKuYEwIkEZM5wMVp/DfEAG4js1BBSCehsdXV5gj3AV4dwHX8x9JVvBncxjY9pmf629v8ADeobS2QooSVKZABIFyuS0QAPOEnH8JqUsjyLZlsao1p1XtGFSY/EjtjAvxWI8UFz7AlLqUJX9on7soKYsVGAo5863/P9qSkDEdj5mZrz/jziRw1PLaUj+1AlK4mSIuHp1foal3Kdi+8J6twaZkBMp5aBu3OAbjlX8vyNVrumcLDyQMr1KHAb0gW/aAs/ikG0HFWnhPixOmZbSjIaaUSYgBYXIHkRaJn81ceLOHrDfPQ44lSIwFdO8bA+cbzSfU12KzUNuBWlNv8AdBIWL09r0mIVB6iN6wvjDhTjb7hgfelTghaTu86fPHSU/rXonifTKc0aH7ikpCCQkwJUEm/HeTWO8dagvrZLhP8A6VowDElRWSTFUgnZifQyfCHy2ohQ3B2I7ggd/OtzwvR8xoAFAjUOOC4oyC826I3z0xjvHoaxGhRasjMEdztEnvWnQlfJYsuP9rXNuTadZp87ezaCZxgH4UmuDMT1ll8KaSlSZBASoXJ2Ig96lKdVfP4LTPszdIjvtE0tMehHwopd6gmDkEz2wQI9+f0NSNmCd0i06rUOQLXEuJSQUkyW20iR/wBB/Sgca0i3tElkAXpbZEEpAlIIOZ99Hf1KxrHxY5YEuZPsK+7YPTiDlRHwVVN4v1Dp0DJbLvN5bchBXzJ5LkghCgqZA77x3pRNC1nBHFLfVAh5tIEkbpWyc+XsVnPE2gU2WPO1JWnGCkFBGfh8qn65D41GsIU8q37NCEqdNg5zAUQkKhIi6SIETMiRVbxl5wtaIkqyyi6+SodJUbpJIMkTJnFUg+TElwUGnUoLE/nURkbRWl4G/lA78xO0f+7Pn5VktE4oagyVHrVEknurae21bHw8cjzKh/8ALFbowj0zh+t62zbslf4kfw+tc8P4W8HNMolMM80OezKrxgpxjMTttR23OpGY6V9/5ap+EtOc3QGFwn7RfgwJm27GPTaoMtRJ8YaZx+EtASh4KNygMcvtB9Rv61W6vTuKc1CkgQ/puWjrGFcspkwcCSNs1f8AjLhF7ZdC1SgezOBmJEbGovDdC5qtEAtwglJAOZJSophXpjtSXAjO/Y3QwykxLLqlLhY9kkKxmZjzqs49w98J1xEQ+0sJ68xetS5/6FD2Z7+Qq/8AAocPOaKzahScEkqTdcCEzt7O3nVD4h4crS6lxvmLKXG13ST1JUhRlQ8wRv6GtrqZb4PONcwu8KjCUZznAVt27ipWiUSlpXZKwvZXnttAo2rYG8yRgGc4rvhepJsTiDdPwUI/eqsmjTcC4pa42LdlKOZ/KoRhJM5rcanVF9sspTBdYeQFEOGLgkTARnf9KynAIDjRNo+8OZG1iq23FH0qZWkKSSrTvgAESSQkAD1qE+pWBlvF2gUzwuFnpYaDS1AOAm53TruEoHZB796ynGPHc6aGASA2QtajYSYgJGZEgzd7o3xqfErKlcMbFpKkNG5EiQoanSrSkiR2ST7ga854wleoUTyG20mCpCEhIIAAE9R6se17vKiGVQ6szNKzCc0kkgQCThIwPSlWlHhB4eyhMZ3WQf0TT0t4+RUbEcPQIIbaB8wyyk/oiab/AIYkmShGcTymp7d7J7CrVthnF2oHratrbtgj3d64Slq4gvoIEweY0mR2wdu/euH2s3+sWrKzUcHSuO0flCEfO1I9fmfOpqEqFufZUFDyuSFJSSB7WFHBkZqS2lo7uwMTDrRPniB5fQ0LkJMw6hMfmUgzvtkd4z+lGmfz9govsSW+KPJ2KfiifrQ9bxF15IS4sEAhQgWZG3sxQRZI+8TBwTe1gyO3lBJ37fGpH2NAQCp9uYza6g5AyQmMjyzmj28/n7HUvIfS8eebbS2jk2pTaJbSTHqSCTRtR4q1K2OSpbdltuE5j31WfY0QDzgc9lNjp8oUrCvjHuqQvTMD2XTcRjrZtGDEkJJ3A+fwp6Z/P2Gsg7niZ9THIU4nllIRECYAAGQZ7CqvVgulJUvKUJbESOlMxOcnO9T3+HthBh7qAUY5jJBjAwIPvrGucWeOpQ0EHlqUlJcUFwM9Sp2A8p8qahn8/Zlxl3Lb/hSAq4qBP8WfqqrbScWU0IQtkb/8sEmexzmo7nCUXgBcgxKr2gNz5z2jeKK/wq0dDqcCT1NmYBkWhQgzGZNGuf8Aq+xqEiyb8Vvp25P/AGEj6qqLw/j7rCnCHAsuEFQcBcCYKjCArCB1HA7ADtUfS8KCggqeHUcgFsFIjO6zJoy+DIugOnuBKmh/L3Pp8+9LTN5+x6yJSPGLxgQlZJx0EEnbZChNXPACrUOOJcSlFsX2XJumRbcFkymCDnGRvNZDWalWmQeS4orUPaSGiUgyCQqCQdox3J/CRTeGfHL6EqWtgqPSyhKEWfdolQUQtY7rIkE5q+LHJK5M3G11Z6R/5WY3CVA+YccB88kGSPSsjxrRcsLbWhK0pWpSlfeEyv7wqJK5GFAegAGABUXWf+KD4TLekcJ/iSgj/K6TXHBvEr+oaU44nlrceVKLAICUpQgwtUgkDzg5qkla8G3zwVWp0KFpbHLw3dbaD+IybjJv9JJjtS0mmQ2ZFw2wsFaRBnYnFTtZoVAhTaxkyoCxKQD2CRsd5zFJvQINty1JJWQepGE/IZmO8Vy65u0n/ki4SJen4upPsKa+LKR9amI8V6gbOM/9lP8AXaqxXCmpw4o9v7xqd8zJEYrlegZBw4v8Udbc422B3/al7eb+r7HrIm6vxS+4lSFuotUCCAhIwfKDig6DxC8y0G23EhImBZJyoqMmfMmqDxDrOQ2OQl11ZuhNoNoAwpRSD37TNLwtq1vhStQFNQQAAAknpkmV+vypvFmS6/ZmpWXPD+LLZWtbbiApZBVKQcpKiIBVj2zQeK6g6lwOOuArCbQQIEdXYH+I0UoSJ6nCRGym4Pux76gusqOwMfxWz7IImMbk7eUVnTP5+x6yIn/A2gSTJuMmc/U4+Fc/8EbHs9Pw/wBKnnSAIBzf3gptGY8p2ozWjQUmS5dEjLYTPln4bUtM77/YtJEFrRhO1h96Ar6zUpOpWkQOUMESGm0kT5EIkGjL4WkE5URAghTXrMnbsPnQ9VwwD2STtupuO0+yDnO3pT9vP5+x6yA6HVOMpKUuXAmSHYfzAG7qVEbD0+dV/wBh361wZkcxUGfSrd7hrcShTnuUW/67fqKAzw+ZBORP4mwD7pnfHnvR7ebz9hrIq1aAfmV/iNKrA6RAiUrkicFvE9tt6VGmbyKpFlqOMafCb0JwQrZMEQRk4zn5+dJrj7SASFJKgoEERlNlxUCN8KP+GvJVaBQA+5X3PsKn6UVjSqLiilpfsrEhCgILagRt3BIjvNd9LyUs9Tc4mypKlXtkWkeZmJCT6z29KWm4gypIHMbK4ut6ARAlUpHlNeTK0ZiCyucn2FTBGDtt8a6OlMzylQRj7sxtg+z/AF+tFLyFnrml420Aq5xAAciTaAoEFQIkbTd8jUfW8SbDgSS3P4lGIH5ZxiZJ3z6V5Y1p1cpYDa4KkSLTMgKjtJwf19aZDAkfdqiB+HfA/hjelXyFnqRc06AVJU24FL3hByYBTgZAE47edGS6ypKetsEdUApkgR5DIHf65ryNDPSehU4B6TP0mjlPS3KTAuiQPzSe31p18hZ6n9uY5fUpoEoJ3TIJwBEbwSPrVcjh7AduccSVNhISLkpSe8lJOT6dpFedFGFdJjPb191MhWAM9/8A6x+/7d6NfkLPWF61uUQpqJInojCSZk7iCM+ojeh/aWSSkKb9lRGEnsfL4/KvNXH8pmf7tI3GemE7ekVHWsW99xmc9/jvFFfIWeqo1TIElTIICVCC3InYGB7U+dM9qmARKmxEA+zkQmITHmon4V5Up4SM9hOfVU/pH9RRdVqRcu45zi4Aj6fpRr8hsap5wuNvBMXlbUCUpjK5AMxsMj0nvT6HUpSloOWpIcBytKySXBEynPbbse1ZIagQM9/zemKc6gXYPli4eX+taEafiJAWvKgA4okgISIvJMEIB2q18LupU0OZbs51LUJ/vnYEEg7W/CsNqtVlZKjdefxQR159R8PpXB1GwuJ3J6pn2QKTV9xp0epOraGErZVdIiUzgAmbdtiPeR5im1nEmSIvQBBV+EyTJA7e7cbV5kw+m/BzcI6hviPTJrg6oQeoTP5hO9LX5HsepDUtJtSFpmIJPJMRhSlFWZM+X6UFvUtFShe3iIjlwVG3p8og9h8q80S+iQCQOkbKEbnb4V1p9QkKkEXXCMpnCsDP/wCUa/IrN/xLlLWm15AubKITYmDPtdJGYXufy+lGHIaCgh0LSlEiS2VlfbJyr3dprzhb6ISJG+eodgYn4xvXaHklZ2gAfiHrkdqGvkLPRmOItqSIWgSvMlPaBNpzGJobeuZN3Wnc/lGyre3oZ+FedadzBiPx90zsqf6+VOVpvT7AwZi2N0x+/wDU0V8js37vEmwpIvQobnaPaRg/5vlRzxRkN3JWm+1KVCEEZMTsSAJj4mvN3Fp6rvXeD2HnijId6R/LmLdrk7yJ3j1/WgVm0XxBuf7xBEwIiAJIuA7zAP8ApXGl1zSkhMpEpkggXQDJHmMb/wC1YxkiViBbIkQImMxiNooukWoJTZcCQYAxi1U79omkFmxTrWgVArQAnl5JAmZCoJ9qB38xUnWONILUKSU3KJtUlUAJUPL3b+fvrFOPu3zdEJySrpGe/aoesSpRVzEqUoyATK8SYE57dht6UUvIWehabUtKTizGPPb1ETSrz1Lc7NuH3JJ/alTr5CzZq1RJjlqgY75E+7vSRrQlU2LySTIIyBA7VZcylzK6vxl5Of3mVS9ZMkoUMRjY+pxQRxRIAuCgDaAe2xj9Kt9SSUkDvj9Kx/GXyhPJI2KSkztaII+SqhkxaMrCexeM8aFpgKNyhgRmZ2+X0ojnEGzBtWCRiQABMGP5hifdUDw49cBkDlFKjnO6vjtVnxTVNqU1yzcA6VEjIEzUShG+2oAJA7idxnzyPQfOu161EAgiATiR5DOaPxNKjzO4KUx3/EmfpUNnhZFhxn9MGtRjYm6DHXtWHKspP5QZ+fqaoNasc9spVgFJJGMdNasaBHkPfTPcNQsAKGB/Xxq34zJe8iEvXN9J37fh9U9z/UUlaxvt5He2JgnsfT9a545o0oZBSALIHwn65oPBNaFsuFIHStAE+sSPp86lkg4OikJbB2de3AmZHon4ftXRebCt8wDMJ7pB+dXfDtUlZQCBPKuMgET5fWutfxhlKVBtIBSQCYG5I8qkUox+tabUhZT3skYmZVnHoB8hUfh7SSlCbQVX5J9VSD6itS4tPNUqAbkkRHmn/b6VWcO6mHLgICAASBICVE4+Jj3VqzNFNxNqSqNrzHuuMfpUzg6UoaBVEkqzIn21xv6RVSNUuB8Rj31Z6jihsQkDqcKpMZhCQk+6bfrToVkwOpnckDI29Exj+aiL1SVDaBcewxvWZLkSRnv7hOam6XiICo8qKCy9b1aQEiO38OAe3wrhDguukST5DsZmfeR8qslcQaQxcfa5SVSdpIPn61bt2g9YBFiYwD1ECZHvmsWaow2ulUkkE8spjHaSNvfvQ+CuENqS4e5j3QP3rWPNpUZIHyFDVpUHttXV+O2Q91FQh8JkADKrpx+LNA+0DeATt27yTV4dImDj96rmOFkTPrHak8EkNZUQ1vgxMDEGY23PztrtvWiCJxHpsDI+lZbirC7zM+WKPr9GsJQpE7KmJ7H0qOpuzRHVI8vMzMb5j4YFcIdBAABMC2J7H2vhWf4USV58lH5JJ/arvw+zbqQpWxQtH+ID/SlQ7JRZGwB2EwCcZPl3BA+NMlSsSgwCSBnHSQO3mRV6zAU6fzKQR7ghKY/yiuuZXRDBsrZKWWnwZ9AUkAZ2EyO8ZpVoL6Vb/GXkz73wR+ZS5lR76V9dZAk8yqvinDi6QY2Kjv2KQBv7hUy+ugqsTipdTUW10KXwu0UF8K/EnvtIkRHferHRaABHVuYPy2qRpWiFLkCFRHyE/v8AKuxXPjxpN2VlJ0qEEZknERRgqhGaePOrrWPQm7fULzKXMrkN0Oa1sLVguJwpu1WxW2D8VpFU/AD9y6lHtcyR6gLR8umf9qteIYbmJhSPnemKTfD7WgEwqAQD3OfP+tq5My2l/BbH+qJXh63mgGZDABz3Azn41Raq5KXlE4LoI87AtANE4O2VOKUDkpjeAAFkEe/96JqWbkFK8k/S4K+tcyTLWGf1IKSoZJSQPP2RP0ND4O7LdmwUlM/FSrvfQuGadQRC9wVAfE5NGLMQE7Jg+/fFb9qVJmd1ZWJQCkkfmMf4kgfvXLui+9Ch2BPzBH71KRohd0xaF3CNtkGB89/fUzlzdt2AoSbY20jLrFt38Qj9a7b08QucGR+sftU3U8OUXpKTbBMiCJ323oiWp03cEEn4TtRq11FYbxO5LDFvTIAO/vj+orSLd6iZ6SEADtuJNUiNIXGU3k+wk+uaKp5QLQkwFdRgbASCfLIisKDas1sros+bTcyovNpcyvVOElc2lzKi8ym5lAC1WkSsyoA0vsqbSmB3/WlzaXMrOq6jtmb0eksfUj0VHxSavtDpLTJ3FRlNf2pK+wQJ98mKsHHcn31zwx1NlZS/Ukcylzai8ylzK6iJJ5tKovNpUDOAa6TQ3VBNE0zggk1LZ1ZtRO01ISCO1C0q0FWTFEf1IK4TERWG2bSSK1XEil5SFXYEptiTIHY53Kvn6Vc7fvUcalI3IxUJ3Xk7YFKMWNtIlL1PVmuOfJzUVLgJyaMFJqnCMcssNOgHvRXylA8qp0ayK4d1RVufdWdXZrZUTnNYlWCJEg/LP1rtziIiEj9qquZS5la1RnZjcL1g5gMSOWqSZHUFJJO3ncakEihB4BASAAASZ7mfWuL6xjhrdjk7JPMrgHM0HmUr6q6ZhDaJzCp/OofSaI0CCZoCMKPwrvmVKEK5flm5MkX0DVp+7UEjttTcylzKo+TK4D6XVAthPcIQCM7gQacroDTgSkpA3Mz391NfWMa1VDk7dki+kV1G5lLmVSzNEjmUuZUfmUuZRYUSL6V9R76bmUWKgT+pUl9ICZSoCT5EE99tjU2+oxXThdZXDZp8hyulzKBzKYuVqzNEi+lUfmU9FgcvakqMmuL6BdSupDD304dqPfT30WAfm0r6BfSCqLGHvpX0C+lfSsA99K+gX0r6LAPfTX0G6lfRYw19PfQLqV9KwoNfSvoF1K+iwoPfSvoF9NfRYB76V9AvpFdFgHvpByo99K6iwoPfSvoF9K+iwoPzKV9Avpr6LCg99K+gX0r6LCg91LmUC+mvosCRzKXMqPfSvosQe+nqNfSosKHp6VKmManpUqQCp6alQA4pU1KkAiaVKlQAqVKlSNCpGlSoENSNKlQMVNT0qAGpqVKgBGlSpUAKlSpUAKmpUqAGpUqVACp6VKgBjSpUqBHJpUqVIZ//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076" name="AutoShape 13" descr="data:image/jpeg;base64,/9j/4AAQSkZJRgABAQAAAQABAAD/2wCEAAkGBhQSEBUUEBQVFRQVFBUVFhUVFxUUFRYXGBUVFRUVGBgXHCYeFxkjGRUWHy8gIycpLCwsFR4xNTAqNiYrLCkBCQoKDgwOGg8PGiwkHyQsKiwsLCwsLCwsKSwsLCksLCwsLCwsLCksLCksLCwsLCksLCwsLCwsLCwsLCwsLCwpLP/AABEIAMIBBAMBIgACEQEDEQH/xAAbAAABBQEBAAAAAAAAAAAAAAADAAEEBQYCB//EAEIQAAEDAwIEAwUGAwYEBwAAAAECAxEAEiEEMQUTIkEGUWEycYGRsRQjQlKhwWJy8CQzkqLR4RVDgpMHFjRTs8Lx/8QAGgEAAwEBAQEAAAAAAAAAAAAAAAEDAgQFBv/EACoRAAICAgEDBAIBBQEAAAAAAAABAhEDEiExQVEEE2GhFCKBUnGR8PEy/9oADAMBAAIRAxEAPwC1Cae2jOMFJhQg1zbX1FniUDtroJrsJpwmnYji2lbRLaVtFgcW0raJbStosAdtK2i20raLAFbStottK2iwBW0raLbStpWAK2lbRLaVtFgCtpW0W2lbRYAraVtFtpW0WAK2lbRbaa2iwBW0raLbStosYK2lbRbaa2iwB20raJbStpWAK2kU0W2mKaQAraa2i20raABW01FilSGWmsQFm4HNd6bRJUkg79jUYOY2orT0VztSSpHQnFu2TtBwxq6F/XH6V25wtKHTCbk9pjHpURt3ODU1OpJ3qTc0+pZKD7AlcHSQYmckR9KqVsEGCCKvWdUe9FchU+RrUc0o9TMsMZdCgZZB9ox6VLGgQRg9vPvSf0xK6GhjPVgVZyvlMio1xRynh5Inv5edBc05T7QI99X2iW2P980TiGmS4B5juKms7UqZt4FXBmraVtWi+Emek49f9q5e4QpIwQf67Vb3Y+SXtS8FbbStqQ7pSk5G+x7HtQ7a2nfKJtUDtpraLbStp2IFbStpmlkqWDEJIjzykEzRbaypWjTVA7aVtEtpW1qzIO2lbRA2cmDG09pzI99K2ldjoHbTW0W2mtosAdtK2iW0oosAVtK2i201tAA7aa2iGlbSsAVtK2iRTRRYA7aaiW09KwO4roUgKeKybHSaKhwihgV0KTpjTaKtviWoXqnEhbSW0EBLalpStwQ3erOZBcAEeaZ3q6TqVDvQNDqQorgH7tRBPaSZkfAn5V3FQxpNsrNtJBlagneui6DvUeniq6ozuyWnUDOPjQ0PEbGg0opKCBzZKGvPeDXSuJwk9I2NU3F7rEhJIl5lJgwbS4kKEjIxO1d6h4cqW+sFPSQR1AjeSR2zU5OCbTXRWbTm1afeiu4E/qVlrTOOhxKdOHZSi0lSlIAJ6jgBQ2jue8C3ArMeDXkpdbK1rJRpUoUQc3F8EXDyxHuq04jxKEB4/dBOLb+gkLCclQG+3v23rmxeoUG7LZMLmlRZ21yDmKrOBcfD7alrATCjHqmcfGcfD1rvUcQQghSBJdKUoUSAhSlzb1dhjJ91dcvURSTT4/6c0cLbaZzwNj+9JJJ5zmSonBUYEekAfCprGpCzAnac/wBZrP6bizbTgDdq085bSSYvKZaQFkz3UhRz2NXjK7eYQi2CMqMBQtBKh+Udo9DXLhz68fLs6MuG+f7EuKh8X1SmmVrQAVJEidt4k+6Zqj4j4zCNV9lthSkHrBuAcz0CN9vnQ1a9Z4cVKNwWSm4qhUldqbcRiJ3znyron6mNNLwRjglfJd+H9I4hgFbhUHQHSnMC/rj4GfPtVhbULhPEkDTovVFrDIJWQLYSZye2CJ9DQNTxJSlschSVNuu23J6pTAMg7QSoZqODPGGO35KZcUpT4LS2mtoltK2u+zjoHbStoltNbRYUDtpW0S2lbSsdGT8Q8ddZ1umaSFcleXClIUfat3IITifnWlQDAmJgbZHw9KrtZrynWtNBMl5siZiIUe0Zq5cTk++oxl+75KyX6rgBbTW0WKaKrZOgdtNRYpUWFDAV0BXS0gbGaQrGxtxoYCoGt40hoSsKAlaQcQSkEkb94A+IqXq9WltJWubRJJHYAFRJ9AAa8v8AGHElO6gKSPuUE8tYBAJcAUZkCFQjbyE1z5srjwmVx49uprPCvH1Pp1RSoBLQuUQCQSq9Ss+QAxv/AK6LRcQQ6i9J7SR3HoawngbS8tGobK7PtaW0NjspSg8lSfgBdV4/wNemWyxzAtl53qgFKulC1RvgXIT7wY8zXJjz6SZ0zxbJGjTq0lZRPUO0H67UeKz3E+IJbLwaSQpDbQu6uWUl0gWycGJz3xkxjrT+K2jYOoqH94Egm3BiSd8kGujH6q//AERn6euhoIp4pm1hQBSZByCK6iuuznor+MNFSWwDH9o03yD6CR8QCPjWS8GcRWvRKW4slDSkstoAQmACBvbJxbuc/Orvx9cdGUoBKlLSBAnIlQHYCSkCSe9Ung7RKa0D3PBEPplKSPaUQQceQt+Vef6p8v8Ag68C4NH4P4EhWqcJnr07TntfhUCE4iARYR3BjtWZ4pxFT+n1KSi3lapOnSnBu++ZsWTG8qBx5962HAOFrS9eSQ0rRM2Kkk9JWCj09od8gnyqr4x4PebQ6qxQu1LDgttUhaU6hi5aoyAEJnt7IFcV0zroivaEMshphaQ42hyUBXWAoIWsnp7cxs+lyTmuOAoUpthT82pa07oJAtbkgXSoyAO5jzmrV/Sw86LxzA2u9NqglI5LQVB2MAIPvWfI1UcM1Lg0jyXUqQ2WA2lxaFgBJWpWDi6SqBB/EKE20DRD0mgabZkOE8hSyhUptJS6FZOBlITEHv61zxHjrjbvKY6itNpvzCkhSllISoxCE49U53xj/talJSCBBUVEXEiUqAn+Ikwc+VWD2neD7OoUhYSougBSSEfeNrCSFHCpnz8qrVOydkbXXKuW26FLbkrMEGJN2fMkHPn86kp4qHA3pgnKA4pXllcpiPRZ+VV7qbebYq6/oWIPSFKzb6+16Yo/D+Du85TkQCISZTdEpzA91a7GTSf+JOnLWg0iQojmlCTndMLxttnvPsitsxwxtKUMNC1TAZKVTIiUdicYt98dqoONeF3dRokqcUixDCVpUpQuQodRNpM4EeU52rXtaRLilJQFFYbbUognrQbFQLjEgEfKudvhFkjmKUV3FNFe7seU4nEUorpRgSdhms8z450ykLcBVYlKlA2mVACcD17VmWRR6sag30LtTyQYKgDvBImuhXg3HfGT2pMuLMXFQQItTnpGPaIGJNXnHvFDrOmQ2w6QXQ6XSDeSCQBlUlJPXkRUPyKdUV9jgtmvEI1PE1OtnpaCkNHzS2la1LEfmKTnytrd6HigeJn2ok+vYn+vOvHPCT55gTbA5boBjuWXB8P962nh/XqXqmmWiC6ZVbP4EplZV5CK51lcZ7Ms8acaRuopoobOpuW4i1QLKkpc2hKlovSJB/LB+I9YNXdHIpK0crg1wzmKVdRTU7M0cCnBrgV0DWbKUVfinXKa0ylISVrIKUgfmUhSUkz2BM1nHeBO6jTadtLa1KC2VOKCVEA8gIWZ2krJ+Z7Vo/ErhGnxnqSP1q68M6pfLwD/AMkHpUYPLaGM+UH41wepf7HTh6UUvAfCmqSNOVsqTyloUQfMAp2G/tqo3FeAPAMq06FOhp1SzaATnCk772/WvR+Y5G3+X1/nrIvcc+x6dK9PL6FahYVcLINhJAJV2gdszXH3OmzFeJNTq1OONoYcglML5a9pS5MR0mQPlULgWi1CnDzUrsCFCFXoF8GySMgSI+Ir03hms1Dtr5bUQ4JsSQIjb8UxEVFa0YDTqVOIAU62pUzCFBxAsJP4pTbvuaezXAqPOeIabWBxQaU/aparD94UhJWbSfOBE0PxvoHjp0FtSwpJBUkLcJPQ2khVxwq/mmBiEivTXG0ywS4iUABGD1iTlI74naf0rBeMnQp94BYIuMgDY3qKpM73FSc/lNbhJtmZUkZ3g2pfeaS28paS0kNgGSFJBJSoiYkA2zv0itjwhhYaBk/3ikQEiQpJSJIxIgg+4VlOBkoWY6hG0eYI8/dW64K82WRzJEvuxCCYVchJEj2eojPp6TW8ivlmY8dDaM8CtCXCuIGTE9MEnF3x77d6lHgmbcFJBPsgDcSDvMye3apOlK7ETH4ew8v5qMpR5gzmxUJjBEpk79sf4qhqitswrnCEfanVJSkOFLgX0uglJS1dKpE9KGxjyHlgHFNNy9IA6UnTqDcA80i0ALSImdkk/A96uX3EfaVqStJV95cgKNyBy0SSPwjpGf4xVZ4iZC9Khtx1LSAhsJdJhKpbcSIMgHe7ftSigtlAvwzo0FaC00CylOLVYvISIxklS07d4qZxrhqFaVhboQW4CmQC5ElBgpBwkwDG1danTo5rqjqECUIKwSAW4c06hd1dM2gZj2hvtWd8S6hSk6dlLlzbKUwobOKs33yION9iapGNvqKUqRndNoUh0hEdRM4ETJPcZ3V86veE6U3ogwSsJnOCVRmM71ntJpylz2plRgeRkk9/X9K0nAwbmwBI5iZ94dnz8zFUaJpnoHDPD6yQFOEXImAtyBECPdCtqm6Ji7kgoWku3HJuDdoyk53xGPSi8LU7emQPYVmB5o36qfRtNc3Tm5QWkucpNsJUCCFzAxFxgGNqhSK2ZPxc28l9SW0LtRCUqSkgKNoUT0+8D/p9az7ml1P2dFwdDoBK7ObO68kHAFthGe5mvRfFWnDhAdcDQS8koKhhZs2EmJyflVfq2AV6gqcSnmaa12RlpPKIClAqwIJOY29a1sxUYLh+m1RDvM5gTCeWVF0GYcK4iQozy94EKPlUfTM6rnJBS6EAkrC+YkQEKtyNuuAcbE1ufsoDLQDySGnFFswIcMAkJzk5jE7UN/TJ5urh9BLqF80QJZEuZX1YElY6o9k07FR5J414G6VlwIWoeyCUqwkEkEEjIyfiD8KdXB33FBS0EDAE2ifcJrceLeLc5xELENNlCRGVxzOveYMmPj51XhcpbKvwqBSMZMbTPrVbaRjhkPhXANQFAIbUST2idj5GtT4b8GvM6o6h9osoLD6VqVaRapFpURcNpE+lWHANU5zGwE/iVBgHNih+aK3GsWotKD5taLD16kgdKYSVH2jsPQ1Ob7GolFwrhpbU44FBSHUtFBH4whlhkrABMJHKTuf+ZU+jq5SdO2UOykNFLZUACttS2ZUcgyF2Db8W1RzXX6Z/qc+ZfsKlVFxDxppWXChbkqG9oug+RjY+nrSq/uRXcloy2BqIvjLKVWqcSDnBMbEpP6gj4V5U1xx5I6nV47XqEdvOoZ1C7iSSqSozMnP+/wBa5Jer44RTU9Q8RcXbDdoVKuYEwIkEZM5wMVp/DfEAG4js1BBSCehsdXV5gj3AV4dwHX8x9JVvBncxjY9pmf629v8ADeobS2QooSVKZABIFyuS0QAPOEnH8JqUsjyLZlsao1p1XtGFSY/EjtjAvxWI8UFz7AlLqUJX9on7soKYsVGAo5863/P9qSkDEdj5mZrz/jziRw1PLaUj+1AlK4mSIuHp1foal3Kdi+8J6twaZkBMp5aBu3OAbjlX8vyNVrumcLDyQMr1KHAb0gW/aAs/ikG0HFWnhPixOmZbSjIaaUSYgBYXIHkRaJn81ceLOHrDfPQ44lSIwFdO8bA+cbzSfU12KzUNuBWlNv8AdBIWL09r0mIVB6iN6wvjDhTjb7hgfelTghaTu86fPHSU/rXonifTKc0aH7ikpCCQkwJUEm/HeTWO8dagvrZLhP8A6VowDElRWSTFUgnZifQyfCHy2ohQ3B2I7ggd/OtzwvR8xoAFAjUOOC4oyC826I3z0xjvHoaxGhRasjMEdztEnvWnQlfJYsuP9rXNuTadZp87ezaCZxgH4UmuDMT1ll8KaSlSZBASoXJ2Ig96lKdVfP4LTPszdIjvtE0tMehHwopd6gmDkEz2wQI9+f0NSNmCd0i06rUOQLXEuJSQUkyW20iR/wBB/Sgca0i3tElkAXpbZEEpAlIIOZ99Hf1KxrHxY5YEuZPsK+7YPTiDlRHwVVN4v1Dp0DJbLvN5bchBXzJ5LkghCgqZA77x3pRNC1nBHFLfVAh5tIEkbpWyc+XsVnPE2gU2WPO1JWnGCkFBGfh8qn65D41GsIU8q37NCEqdNg5zAUQkKhIi6SIETMiRVbxl5wtaIkqyyi6+SodJUbpJIMkTJnFUg+TElwUGnUoLE/nURkbRWl4G/lA78xO0f+7Pn5VktE4oagyVHrVEknurae21bHw8cjzKh/8ALFbowj0zh+t62zbslf4kfw+tc8P4W8HNMolMM80OezKrxgpxjMTttR23OpGY6V9/5ap+EtOc3QGFwn7RfgwJm27GPTaoMtRJ8YaZx+EtASh4KNygMcvtB9Rv61W6vTuKc1CkgQ/puWjrGFcspkwcCSNs1f8AjLhF7ZdC1SgezOBmJEbGovDdC5qtEAtwglJAOZJSophXpjtSXAjO/Y3QwykxLLqlLhY9kkKxmZjzqs49w98J1xEQ+0sJ68xetS5/6FD2Z7+Qq/8AAocPOaKzahScEkqTdcCEzt7O3nVD4h4crS6lxvmLKXG13ST1JUhRlQ8wRv6GtrqZb4PONcwu8KjCUZznAVt27ipWiUSlpXZKwvZXnttAo2rYG8yRgGc4rvhepJsTiDdPwUI/eqsmjTcC4pa42LdlKOZ/KoRhJM5rcanVF9sspTBdYeQFEOGLgkTARnf9KynAIDjRNo+8OZG1iq23FH0qZWkKSSrTvgAESSQkAD1qE+pWBlvF2gUzwuFnpYaDS1AOAm53TruEoHZB796ynGPHc6aGASA2QtajYSYgJGZEgzd7o3xqfErKlcMbFpKkNG5EiQoanSrSkiR2ST7ga854wleoUTyG20mCpCEhIIAAE9R6se17vKiGVQ6szNKzCc0kkgQCThIwPSlWlHhB4eyhMZ3WQf0TT0t4+RUbEcPQIIbaB8wyyk/oiab/AIYkmShGcTymp7d7J7CrVthnF2oHratrbtgj3d64Slq4gvoIEweY0mR2wdu/euH2s3+sWrKzUcHSuO0flCEfO1I9fmfOpqEqFufZUFDyuSFJSSB7WFHBkZqS2lo7uwMTDrRPniB5fQ0LkJMw6hMfmUgzvtkd4z+lGmfz9govsSW+KPJ2KfiifrQ9bxF15IS4sEAhQgWZG3sxQRZI+8TBwTe1gyO3lBJ37fGpH2NAQCp9uYza6g5AyQmMjyzmj28/n7HUvIfS8eebbS2jk2pTaJbSTHqSCTRtR4q1K2OSpbdltuE5j31WfY0QDzgc9lNjp8oUrCvjHuqQvTMD2XTcRjrZtGDEkJJ3A+fwp6Z/P2Gsg7niZ9THIU4nllIRECYAAGQZ7CqvVgulJUvKUJbESOlMxOcnO9T3+HthBh7qAUY5jJBjAwIPvrGucWeOpQ0EHlqUlJcUFwM9Sp2A8p8qahn8/Zlxl3Lb/hSAq4qBP8WfqqrbScWU0IQtkb/8sEmexzmo7nCUXgBcgxKr2gNz5z2jeKK/wq0dDqcCT1NmYBkWhQgzGZNGuf8Aq+xqEiyb8Vvp25P/AGEj6qqLw/j7rCnCHAsuEFQcBcCYKjCArCB1HA7ADtUfS8KCggqeHUcgFsFIjO6zJoy+DIugOnuBKmh/L3Pp8+9LTN5+x6yJSPGLxgQlZJx0EEnbZChNXPACrUOOJcSlFsX2XJumRbcFkymCDnGRvNZDWalWmQeS4orUPaSGiUgyCQqCQdox3J/CRTeGfHL6EqWtgqPSyhKEWfdolQUQtY7rIkE5q+LHJK5M3G11Z6R/5WY3CVA+YccB88kGSPSsjxrRcsLbWhK0pWpSlfeEyv7wqJK5GFAegAGABUXWf+KD4TLekcJ/iSgj/K6TXHBvEr+oaU44nlrceVKLAICUpQgwtUgkDzg5qkla8G3zwVWp0KFpbHLw3dbaD+IybjJv9JJjtS0mmQ2ZFw2wsFaRBnYnFTtZoVAhTaxkyoCxKQD2CRsd5zFJvQINty1JJWQepGE/IZmO8Vy65u0n/ki4SJen4upPsKa+LKR9amI8V6gbOM/9lP8AXaqxXCmpw4o9v7xqd8zJEYrlegZBw4v8Udbc422B3/al7eb+r7HrIm6vxS+4lSFuotUCCAhIwfKDig6DxC8y0G23EhImBZJyoqMmfMmqDxDrOQ2OQl11ZuhNoNoAwpRSD37TNLwtq1vhStQFNQQAAAknpkmV+vypvFmS6/ZmpWXPD+LLZWtbbiApZBVKQcpKiIBVj2zQeK6g6lwOOuArCbQQIEdXYH+I0UoSJ6nCRGym4Pux76gusqOwMfxWz7IImMbk7eUVnTP5+x6yIn/A2gSTJuMmc/U4+Fc/8EbHs9Pw/wBKnnSAIBzf3gptGY8p2ozWjQUmS5dEjLYTPln4bUtM77/YtJEFrRhO1h96Ar6zUpOpWkQOUMESGm0kT5EIkGjL4WkE5URAghTXrMnbsPnQ9VwwD2STtupuO0+yDnO3pT9vP5+x6yA6HVOMpKUuXAmSHYfzAG7qVEbD0+dV/wBh361wZkcxUGfSrd7hrcShTnuUW/67fqKAzw+ZBORP4mwD7pnfHnvR7ebz9hrIq1aAfmV/iNKrA6RAiUrkicFvE9tt6VGmbyKpFlqOMafCb0JwQrZMEQRk4zn5+dJrj7SASFJKgoEERlNlxUCN8KP+GvJVaBQA+5X3PsKn6UVjSqLiilpfsrEhCgILagRt3BIjvNd9LyUs9Tc4mypKlXtkWkeZmJCT6z29KWm4gypIHMbK4ut6ARAlUpHlNeTK0ZiCyucn2FTBGDtt8a6OlMzylQRj7sxtg+z/AF+tFLyFnrml420Aq5xAAciTaAoEFQIkbTd8jUfW8SbDgSS3P4lGIH5ZxiZJ3z6V5Y1p1cpYDa4KkSLTMgKjtJwf19aZDAkfdqiB+HfA/hjelXyFnqRc06AVJU24FL3hByYBTgZAE47edGS6ypKetsEdUApkgR5DIHf65ryNDPSehU4B6TP0mjlPS3KTAuiQPzSe31p18hZ6n9uY5fUpoEoJ3TIJwBEbwSPrVcjh7AduccSVNhISLkpSe8lJOT6dpFedFGFdJjPb191MhWAM9/8A6x+/7d6NfkLPWF61uUQpqJInojCSZk7iCM+ojeh/aWSSkKb9lRGEnsfL4/KvNXH8pmf7tI3GemE7ekVHWsW99xmc9/jvFFfIWeqo1TIElTIICVCC3InYGB7U+dM9qmARKmxEA+zkQmITHmon4V5Up4SM9hOfVU/pH9RRdVqRcu45zi4Aj6fpRr8hsap5wuNvBMXlbUCUpjK5AMxsMj0nvT6HUpSloOWpIcBytKySXBEynPbbse1ZIagQM9/zemKc6gXYPli4eX+taEafiJAWvKgA4okgISIvJMEIB2q18LupU0OZbs51LUJ/vnYEEg7W/CsNqtVlZKjdefxQR159R8PpXB1GwuJ3J6pn2QKTV9xp0epOraGErZVdIiUzgAmbdtiPeR5im1nEmSIvQBBV+EyTJA7e7cbV5kw+m/BzcI6hviPTJrg6oQeoTP5hO9LX5HsepDUtJtSFpmIJPJMRhSlFWZM+X6UFvUtFShe3iIjlwVG3p8og9h8q80S+iQCQOkbKEbnb4V1p9QkKkEXXCMpnCsDP/wCUa/IrN/xLlLWm15AubKITYmDPtdJGYXufy+lGHIaCgh0LSlEiS2VlfbJyr3dprzhb6ISJG+eodgYn4xvXaHklZ2gAfiHrkdqGvkLPRmOItqSIWgSvMlPaBNpzGJobeuZN3Wnc/lGyre3oZ+FedadzBiPx90zsqf6+VOVpvT7AwZi2N0x+/wDU0V8js37vEmwpIvQobnaPaRg/5vlRzxRkN3JWm+1KVCEEZMTsSAJj4mvN3Fp6rvXeD2HnijId6R/LmLdrk7yJ3j1/WgVm0XxBuf7xBEwIiAJIuA7zAP8ApXGl1zSkhMpEpkggXQDJHmMb/wC1YxkiViBbIkQImMxiNooukWoJTZcCQYAxi1U79omkFmxTrWgVArQAnl5JAmZCoJ9qB38xUnWONILUKSU3KJtUlUAJUPL3b+fvrFOPu3zdEJySrpGe/aoesSpRVzEqUoyATK8SYE57dht6UUvIWehabUtKTizGPPb1ETSrz1Lc7NuH3JJ/alTr5CzZq1RJjlqgY75E+7vSRrQlU2LySTIIyBA7VZcylzK6vxl5Of3mVS9ZMkoUMRjY+pxQRxRIAuCgDaAe2xj9Kt9SSUkDvj9Kx/GXyhPJI2KSkztaII+SqhkxaMrCexeM8aFpgKNyhgRmZ2+X0ojnEGzBtWCRiQABMGP5hifdUDw49cBkDlFKjnO6vjtVnxTVNqU1yzcA6VEjIEzUShG+2oAJA7idxnzyPQfOu161EAgiATiR5DOaPxNKjzO4KUx3/EmfpUNnhZFhxn9MGtRjYm6DHXtWHKspP5QZ+fqaoNasc9spVgFJJGMdNasaBHkPfTPcNQsAKGB/Xxq34zJe8iEvXN9J37fh9U9z/UUlaxvt5He2JgnsfT9a545o0oZBSALIHwn65oPBNaFsuFIHStAE+sSPp86lkg4OikJbB2de3AmZHon4ftXRebCt8wDMJ7pB+dXfDtUlZQCBPKuMgET5fWutfxhlKVBtIBSQCYG5I8qkUox+tabUhZT3skYmZVnHoB8hUfh7SSlCbQVX5J9VSD6itS4tPNUqAbkkRHmn/b6VWcO6mHLgICAASBICVE4+Jj3VqzNFNxNqSqNrzHuuMfpUzg6UoaBVEkqzIn21xv6RVSNUuB8Rj31Z6jihsQkDqcKpMZhCQk+6bfrToVkwOpnckDI29Exj+aiL1SVDaBcewxvWZLkSRnv7hOam6XiICo8qKCy9b1aQEiO38OAe3wrhDguukST5DsZmfeR8qslcQaQxcfa5SVSdpIPn61bt2g9YBFiYwD1ECZHvmsWaow2ulUkkE8spjHaSNvfvQ+CuENqS4e5j3QP3rWPNpUZIHyFDVpUHttXV+O2Q91FQh8JkADKrpx+LNA+0DeATt27yTV4dImDj96rmOFkTPrHak8EkNZUQ1vgxMDEGY23PztrtvWiCJxHpsDI+lZbirC7zM+WKPr9GsJQpE7KmJ7H0qOpuzRHVI8vMzMb5j4YFcIdBAABMC2J7H2vhWf4USV58lH5JJ/arvw+zbqQpWxQtH+ID/SlQ7JRZGwB2EwCcZPl3BA+NMlSsSgwCSBnHSQO3mRV6zAU6fzKQR7ghKY/yiuuZXRDBsrZKWWnwZ9AUkAZ2EyO8ZpVoL6Vb/GXkz73wR+ZS5lR76V9dZAk8yqvinDi6QY2Kjv2KQBv7hUy+ugqsTipdTUW10KXwu0UF8K/EnvtIkRHferHRaABHVuYPy2qRpWiFLkCFRHyE/v8AKuxXPjxpN2VlJ0qEEZknERRgqhGaePOrrWPQm7fULzKXMrkN0Oa1sLVguJwpu1WxW2D8VpFU/AD9y6lHtcyR6gLR8umf9qteIYbmJhSPnemKTfD7WgEwqAQD3OfP+tq5My2l/BbH+qJXh63mgGZDABz3Azn41Raq5KXlE4LoI87AtANE4O2VOKUDkpjeAAFkEe/96JqWbkFK8k/S4K+tcyTLWGf1IKSoZJSQPP2RP0ND4O7LdmwUlM/FSrvfQuGadQRC9wVAfE5NGLMQE7Jg+/fFb9qVJmd1ZWJQCkkfmMf4kgfvXLui+9Ch2BPzBH71KRohd0xaF3CNtkGB89/fUzlzdt2AoSbY20jLrFt38Qj9a7b08QucGR+sftU3U8OUXpKTbBMiCJ323oiWp03cEEn4TtRq11FYbxO5LDFvTIAO/vj+orSLd6iZ6SEADtuJNUiNIXGU3k+wk+uaKp5QLQkwFdRgbASCfLIisKDas1sros+bTcyovNpcyvVOElc2lzKi8ym5lAC1WkSsyoA0vsqbSmB3/WlzaXMrOq6jtmb0eksfUj0VHxSavtDpLTJ3FRlNf2pK+wQJ98mKsHHcn31zwx1NlZS/Ukcylzai8ylzK6iJJ5tKovNpUDOAa6TQ3VBNE0zggk1LZ1ZtRO01ISCO1C0q0FWTFEf1IK4TERWG2bSSK1XEil5SFXYEptiTIHY53Kvn6Vc7fvUcalI3IxUJ3Xk7YFKMWNtIlL1PVmuOfJzUVLgJyaMFJqnCMcssNOgHvRXylA8qp0ayK4d1RVufdWdXZrZUTnNYlWCJEg/LP1rtziIiEj9qquZS5la1RnZjcL1g5gMSOWqSZHUFJJO3ncakEihB4BASAAASZ7mfWuL6xjhrdjk7JPMrgHM0HmUr6q6ZhDaJzCp/OofSaI0CCZoCMKPwrvmVKEK5flm5MkX0DVp+7UEjttTcylzKo+TK4D6XVAthPcIQCM7gQacroDTgSkpA3Mz391NfWMa1VDk7dki+kV1G5lLmVSzNEjmUuZUfmUuZRYUSL6V9R76bmUWKgT+pUl9ICZSoCT5EE99tjU2+oxXThdZXDZp8hyulzKBzKYuVqzNEi+lUfmU9FgcvakqMmuL6BdSupDD304dqPfT30WAfm0r6BfSCqLGHvpX0C+lfSsA99K+gX0r6LAPfTX0G6lfRYw19PfQLqV9KwoNfSvoF1K+iwoPfSvoF9NfRYB76V9AvpFdFgHvpByo99K6iwoPfSvoF9K+iwoPzKV9Avpr6LCg99K+gX0r6LCg91LmUC+mvosCRzKXMqPfSvosQe+nqNfSosKHp6VKmManpUqQCp6alQA4pU1KkAiaVKlQAqVKlSNCpGlSoENSNKlQMVNT0qAGpqVKgBGlSpUAKlSpUAKmpUqAGpUqVACp6VKgBjSpUqBHJpUqVIZ//2Q=="/>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077" name="AutoShape 15" descr="data:image/jpeg;base64,/9j/4AAQSkZJRgABAQAAAQABAAD/2wCEAAkGBhQSEBUUEBQVFRQVFBUVFhUVFxUUFRYXGBUVFRUVGBgXHCYeFxkjGRUWHy8gIycpLCwsFR4xNTAqNiYrLCkBCQoKDgwOGg8PGiwkHyQsKiwsLCwsLCwsKSwsLCksLCwsLCwsLCksLCksLCwsLCksLCwsLCwsLCwsLCwsLCwpLP/AABEIAMIBBAMBIgACEQEDEQH/xAAbAAABBQEBAAAAAAAAAAAAAAADAAEEBQYCB//EAEIQAAEDAwIEAwUGAwYEBwAAAAECAxEAEiEEMQUTIkEGUWEycYGRsRQjQlKhwWJy8CQzkqLR4RVDgpMHFjRTs8Lx/8QAGgEAAwEBAQEAAAAAAAAAAAAAAAEDAgQFBv/EACoRAAICAgEDBAIBBQEAAAAAAAABAhEDEiExQVEEE2GhFCKBUnGR8PEy/9oADAMBAAIRAxEAPwC1Cae2jOMFJhQg1zbX1FniUDtroJrsJpwmnYji2lbRLaVtFgcW0raJbStosAdtK2i20raLAFbStottK2iwBW0raLbStpWAK2lbRLaVtFgCtpW0W2lbRYAraVtFtpW0WAK2lbRbaa2iwBW0raLbStosYK2lbRbaa2iwB20raJbStpWAK2kU0W2mKaQAraa2i20raABW01FilSGWmsQFm4HNd6bRJUkg79jUYOY2orT0VztSSpHQnFu2TtBwxq6F/XH6V25wtKHTCbk9pjHpURt3ODU1OpJ3qTc0+pZKD7AlcHSQYmckR9KqVsEGCCKvWdUe9FchU+RrUc0o9TMsMZdCgZZB9ox6VLGgQRg9vPvSf0xK6GhjPVgVZyvlMio1xRynh5Inv5edBc05T7QI99X2iW2P980TiGmS4B5juKms7UqZt4FXBmraVtWi+Emek49f9q5e4QpIwQf67Vb3Y+SXtS8FbbStqQ7pSk5G+x7HtQ7a2nfKJtUDtpraLbStp2IFbStpmlkqWDEJIjzykEzRbaypWjTVA7aVtEtpW1qzIO2lbRA2cmDG09pzI99K2ldjoHbTW0W2mtosAdtK2iW0oosAVtK2i201tAA7aa2iGlbSsAVtK2iRTRRYA7aaiW09KwO4roUgKeKybHSaKhwihgV0KTpjTaKtviWoXqnEhbSW0EBLalpStwQ3erOZBcAEeaZ3q6TqVDvQNDqQorgH7tRBPaSZkfAn5V3FQxpNsrNtJBlagneui6DvUeniq6ozuyWnUDOPjQ0PEbGg0opKCBzZKGvPeDXSuJwk9I2NU3F7rEhJIl5lJgwbS4kKEjIxO1d6h4cqW+sFPSQR1AjeSR2zU5OCbTXRWbTm1afeiu4E/qVlrTOOhxKdOHZSi0lSlIAJ6jgBQ2jue8C3ArMeDXkpdbK1rJRpUoUQc3F8EXDyxHuq04jxKEB4/dBOLb+gkLCclQG+3v23rmxeoUG7LZMLmlRZ21yDmKrOBcfD7alrATCjHqmcfGcfD1rvUcQQghSBJdKUoUSAhSlzb1dhjJ91dcvURSTT4/6c0cLbaZzwNj+9JJJ5zmSonBUYEekAfCprGpCzAnac/wBZrP6bizbTgDdq085bSSYvKZaQFkz3UhRz2NXjK7eYQi2CMqMBQtBKh+Udo9DXLhz68fLs6MuG+f7EuKh8X1SmmVrQAVJEidt4k+6Zqj4j4zCNV9lthSkHrBuAcz0CN9vnQ1a9Z4cVKNwWSm4qhUldqbcRiJ3znyron6mNNLwRjglfJd+H9I4hgFbhUHQHSnMC/rj4GfPtVhbULhPEkDTovVFrDIJWQLYSZye2CJ9DQNTxJSlschSVNuu23J6pTAMg7QSoZqODPGGO35KZcUpT4LS2mtoltK2u+zjoHbStoltNbRYUDtpW0S2lbSsdGT8Q8ddZ1umaSFcleXClIUfat3IITifnWlQDAmJgbZHw9KrtZrynWtNBMl5siZiIUe0Zq5cTk++oxl+75KyX6rgBbTW0WKaKrZOgdtNRYpUWFDAV0BXS0gbGaQrGxtxoYCoGt40hoSsKAlaQcQSkEkb94A+IqXq9WltJWubRJJHYAFRJ9AAa8v8AGHElO6gKSPuUE8tYBAJcAUZkCFQjbyE1z5srjwmVx49uprPCvH1Pp1RSoBLQuUQCQSq9Ss+QAxv/AK6LRcQQ6i9J7SR3HoawngbS8tGobK7PtaW0NjspSg8lSfgBdV4/wNemWyxzAtl53qgFKulC1RvgXIT7wY8zXJjz6SZ0zxbJGjTq0lZRPUO0H67UeKz3E+IJbLwaSQpDbQu6uWUl0gWycGJz3xkxjrT+K2jYOoqH94Egm3BiSd8kGujH6q//AERn6euhoIp4pm1hQBSZByCK6iuuznor+MNFSWwDH9o03yD6CR8QCPjWS8GcRWvRKW4slDSkstoAQmACBvbJxbuc/Orvx9cdGUoBKlLSBAnIlQHYCSkCSe9Ung7RKa0D3PBEPplKSPaUQQceQt+Vef6p8v8Ag68C4NH4P4EhWqcJnr07TntfhUCE4iARYR3BjtWZ4pxFT+n1KSi3lapOnSnBu++ZsWTG8qBx5962HAOFrS9eSQ0rRM2Kkk9JWCj09od8gnyqr4x4PebQ6qxQu1LDgttUhaU6hi5aoyAEJnt7IFcV0zroivaEMshphaQ42hyUBXWAoIWsnp7cxs+lyTmuOAoUpthT82pa07oJAtbkgXSoyAO5jzmrV/Sw86LxzA2u9NqglI5LQVB2MAIPvWfI1UcM1Lg0jyXUqQ2WA2lxaFgBJWpWDi6SqBB/EKE20DRD0mgabZkOE8hSyhUptJS6FZOBlITEHv61zxHjrjbvKY6itNpvzCkhSllISoxCE49U53xj/talJSCBBUVEXEiUqAn+Ikwc+VWD2neD7OoUhYSougBSSEfeNrCSFHCpnz8qrVOydkbXXKuW26FLbkrMEGJN2fMkHPn86kp4qHA3pgnKA4pXllcpiPRZ+VV7qbebYq6/oWIPSFKzb6+16Yo/D+Du85TkQCISZTdEpzA91a7GTSf+JOnLWg0iQojmlCTndMLxttnvPsitsxwxtKUMNC1TAZKVTIiUdicYt98dqoONeF3dRokqcUixDCVpUpQuQodRNpM4EeU52rXtaRLilJQFFYbbUognrQbFQLjEgEfKudvhFkjmKUV3FNFe7seU4nEUorpRgSdhms8z450ykLcBVYlKlA2mVACcD17VmWRR6sag30LtTyQYKgDvBImuhXg3HfGT2pMuLMXFQQItTnpGPaIGJNXnHvFDrOmQ2w6QXQ6XSDeSCQBlUlJPXkRUPyKdUV9jgtmvEI1PE1OtnpaCkNHzS2la1LEfmKTnytrd6HigeJn2ok+vYn+vOvHPCT55gTbA5boBjuWXB8P962nh/XqXqmmWiC6ZVbP4EplZV5CK51lcZ7Ms8acaRuopoobOpuW4i1QLKkpc2hKlovSJB/LB+I9YNXdHIpK0crg1wzmKVdRTU7M0cCnBrgV0DWbKUVfinXKa0ylISVrIKUgfmUhSUkz2BM1nHeBO6jTadtLa1KC2VOKCVEA8gIWZ2krJ+Z7Vo/ErhGnxnqSP1q68M6pfLwD/AMkHpUYPLaGM+UH41wepf7HTh6UUvAfCmqSNOVsqTyloUQfMAp2G/tqo3FeAPAMq06FOhp1SzaATnCk772/WvR+Y5G3+X1/nrIvcc+x6dK9PL6FahYVcLINhJAJV2gdszXH3OmzFeJNTq1OONoYcglML5a9pS5MR0mQPlULgWi1CnDzUrsCFCFXoF8GySMgSI+Ir03hms1Dtr5bUQ4JsSQIjb8UxEVFa0YDTqVOIAU62pUzCFBxAsJP4pTbvuaezXAqPOeIabWBxQaU/aparD94UhJWbSfOBE0PxvoHjp0FtSwpJBUkLcJPQ2khVxwq/mmBiEivTXG0ywS4iUABGD1iTlI74naf0rBeMnQp94BYIuMgDY3qKpM73FSc/lNbhJtmZUkZ3g2pfeaS28paS0kNgGSFJBJSoiYkA2zv0itjwhhYaBk/3ikQEiQpJSJIxIgg+4VlOBkoWY6hG0eYI8/dW64K82WRzJEvuxCCYVchJEj2eojPp6TW8ivlmY8dDaM8CtCXCuIGTE9MEnF3x77d6lHgmbcFJBPsgDcSDvMye3apOlK7ETH4ew8v5qMpR5gzmxUJjBEpk79sf4qhqitswrnCEfanVJSkOFLgX0uglJS1dKpE9KGxjyHlgHFNNy9IA6UnTqDcA80i0ALSImdkk/A96uX3EfaVqStJV95cgKNyBy0SSPwjpGf4xVZ4iZC9Khtx1LSAhsJdJhKpbcSIMgHe7ftSigtlAvwzo0FaC00CylOLVYvISIxklS07d4qZxrhqFaVhboQW4CmQC5ElBgpBwkwDG1danTo5rqjqECUIKwSAW4c06hd1dM2gZj2hvtWd8S6hSk6dlLlzbKUwobOKs33yION9iapGNvqKUqRndNoUh0hEdRM4ETJPcZ3V86veE6U3ogwSsJnOCVRmM71ntJpylz2plRgeRkk9/X9K0nAwbmwBI5iZ94dnz8zFUaJpnoHDPD6yQFOEXImAtyBECPdCtqm6Ji7kgoWku3HJuDdoyk53xGPSi8LU7emQPYVmB5o36qfRtNc3Tm5QWkucpNsJUCCFzAxFxgGNqhSK2ZPxc28l9SW0LtRCUqSkgKNoUT0+8D/p9az7ml1P2dFwdDoBK7ObO68kHAFthGe5mvRfFWnDhAdcDQS8koKhhZs2EmJyflVfq2AV6gqcSnmaa12RlpPKIClAqwIJOY29a1sxUYLh+m1RDvM5gTCeWVF0GYcK4iQozy94EKPlUfTM6rnJBS6EAkrC+YkQEKtyNuuAcbE1ufsoDLQDySGnFFswIcMAkJzk5jE7UN/TJ5urh9BLqF80QJZEuZX1YElY6o9k07FR5J414G6VlwIWoeyCUqwkEkEEjIyfiD8KdXB33FBS0EDAE2ifcJrceLeLc5xELENNlCRGVxzOveYMmPj51XhcpbKvwqBSMZMbTPrVbaRjhkPhXANQFAIbUST2idj5GtT4b8GvM6o6h9osoLD6VqVaRapFpURcNpE+lWHANU5zGwE/iVBgHNih+aK3GsWotKD5taLD16kgdKYSVH2jsPQ1Ob7GolFwrhpbU44FBSHUtFBH4whlhkrABMJHKTuf+ZU+jq5SdO2UOykNFLZUACttS2ZUcgyF2Db8W1RzXX6Z/qc+ZfsKlVFxDxppWXChbkqG9oug+RjY+nrSq/uRXcloy2BqIvjLKVWqcSDnBMbEpP6gj4V5U1xx5I6nV47XqEdvOoZ1C7iSSqSozMnP+/wBa5Jer44RTU9Q8RcXbDdoVKuYEwIkEZM5wMVp/DfEAG4js1BBSCehsdXV5gj3AV4dwHX8x9JVvBncxjY9pmf629v8ADeobS2QooSVKZABIFyuS0QAPOEnH8JqUsjyLZlsao1p1XtGFSY/EjtjAvxWI8UFz7AlLqUJX9on7soKYsVGAo5863/P9qSkDEdj5mZrz/jziRw1PLaUj+1AlK4mSIuHp1foal3Kdi+8J6twaZkBMp5aBu3OAbjlX8vyNVrumcLDyQMr1KHAb0gW/aAs/ikG0HFWnhPixOmZbSjIaaUSYgBYXIHkRaJn81ceLOHrDfPQ44lSIwFdO8bA+cbzSfU12KzUNuBWlNv8AdBIWL09r0mIVB6iN6wvjDhTjb7hgfelTghaTu86fPHSU/rXonifTKc0aH7ikpCCQkwJUEm/HeTWO8dagvrZLhP8A6VowDElRWSTFUgnZifQyfCHy2ohQ3B2I7ggd/OtzwvR8xoAFAjUOOC4oyC826I3z0xjvHoaxGhRasjMEdztEnvWnQlfJYsuP9rXNuTadZp87ezaCZxgH4UmuDMT1ll8KaSlSZBASoXJ2Ig96lKdVfP4LTPszdIjvtE0tMehHwopd6gmDkEz2wQI9+f0NSNmCd0i06rUOQLXEuJSQUkyW20iR/wBB/Sgca0i3tElkAXpbZEEpAlIIOZ99Hf1KxrHxY5YEuZPsK+7YPTiDlRHwVVN4v1Dp0DJbLvN5bchBXzJ5LkghCgqZA77x3pRNC1nBHFLfVAh5tIEkbpWyc+XsVnPE2gU2WPO1JWnGCkFBGfh8qn65D41GsIU8q37NCEqdNg5zAUQkKhIi6SIETMiRVbxl5wtaIkqyyi6+SodJUbpJIMkTJnFUg+TElwUGnUoLE/nURkbRWl4G/lA78xO0f+7Pn5VktE4oagyVHrVEknurae21bHw8cjzKh/8ALFbowj0zh+t62zbslf4kfw+tc8P4W8HNMolMM80OezKrxgpxjMTttR23OpGY6V9/5ap+EtOc3QGFwn7RfgwJm27GPTaoMtRJ8YaZx+EtASh4KNygMcvtB9Rv61W6vTuKc1CkgQ/puWjrGFcspkwcCSNs1f8AjLhF7ZdC1SgezOBmJEbGovDdC5qtEAtwglJAOZJSophXpjtSXAjO/Y3QwykxLLqlLhY9kkKxmZjzqs49w98J1xEQ+0sJ68xetS5/6FD2Z7+Qq/8AAocPOaKzahScEkqTdcCEzt7O3nVD4h4crS6lxvmLKXG13ST1JUhRlQ8wRv6GtrqZb4PONcwu8KjCUZznAVt27ipWiUSlpXZKwvZXnttAo2rYG8yRgGc4rvhepJsTiDdPwUI/eqsmjTcC4pa42LdlKOZ/KoRhJM5rcanVF9sspTBdYeQFEOGLgkTARnf9KynAIDjRNo+8OZG1iq23FH0qZWkKSSrTvgAESSQkAD1qE+pWBlvF2gUzwuFnpYaDS1AOAm53TruEoHZB796ynGPHc6aGASA2QtajYSYgJGZEgzd7o3xqfErKlcMbFpKkNG5EiQoanSrSkiR2ST7ga854wleoUTyG20mCpCEhIIAAE9R6se17vKiGVQ6szNKzCc0kkgQCThIwPSlWlHhB4eyhMZ3WQf0TT0t4+RUbEcPQIIbaB8wyyk/oiab/AIYkmShGcTymp7d7J7CrVthnF2oHratrbtgj3d64Slq4gvoIEweY0mR2wdu/euH2s3+sWrKzUcHSuO0flCEfO1I9fmfOpqEqFufZUFDyuSFJSSB7WFHBkZqS2lo7uwMTDrRPniB5fQ0LkJMw6hMfmUgzvtkd4z+lGmfz9govsSW+KPJ2KfiifrQ9bxF15IS4sEAhQgWZG3sxQRZI+8TBwTe1gyO3lBJ37fGpH2NAQCp9uYza6g5AyQmMjyzmj28/n7HUvIfS8eebbS2jk2pTaJbSTHqSCTRtR4q1K2OSpbdltuE5j31WfY0QDzgc9lNjp8oUrCvjHuqQvTMD2XTcRjrZtGDEkJJ3A+fwp6Z/P2Gsg7niZ9THIU4nllIRECYAAGQZ7CqvVgulJUvKUJbESOlMxOcnO9T3+HthBh7qAUY5jJBjAwIPvrGucWeOpQ0EHlqUlJcUFwM9Sp2A8p8qahn8/Zlxl3Lb/hSAq4qBP8WfqqrbScWU0IQtkb/8sEmexzmo7nCUXgBcgxKr2gNz5z2jeKK/wq0dDqcCT1NmYBkWhQgzGZNGuf8Aq+xqEiyb8Vvp25P/AGEj6qqLw/j7rCnCHAsuEFQcBcCYKjCArCB1HA7ADtUfS8KCggqeHUcgFsFIjO6zJoy+DIugOnuBKmh/L3Pp8+9LTN5+x6yJSPGLxgQlZJx0EEnbZChNXPACrUOOJcSlFsX2XJumRbcFkymCDnGRvNZDWalWmQeS4orUPaSGiUgyCQqCQdox3J/CRTeGfHL6EqWtgqPSyhKEWfdolQUQtY7rIkE5q+LHJK5M3G11Z6R/5WY3CVA+YccB88kGSPSsjxrRcsLbWhK0pWpSlfeEyv7wqJK5GFAegAGABUXWf+KD4TLekcJ/iSgj/K6TXHBvEr+oaU44nlrceVKLAICUpQgwtUgkDzg5qkla8G3zwVWp0KFpbHLw3dbaD+IybjJv9JJjtS0mmQ2ZFw2wsFaRBnYnFTtZoVAhTaxkyoCxKQD2CRsd5zFJvQINty1JJWQepGE/IZmO8Vy65u0n/ki4SJen4upPsKa+LKR9amI8V6gbOM/9lP8AXaqxXCmpw4o9v7xqd8zJEYrlegZBw4v8Udbc422B3/al7eb+r7HrIm6vxS+4lSFuotUCCAhIwfKDig6DxC8y0G23EhImBZJyoqMmfMmqDxDrOQ2OQl11ZuhNoNoAwpRSD37TNLwtq1vhStQFNQQAAAknpkmV+vypvFmS6/ZmpWXPD+LLZWtbbiApZBVKQcpKiIBVj2zQeK6g6lwOOuArCbQQIEdXYH+I0UoSJ6nCRGym4Pux76gusqOwMfxWz7IImMbk7eUVnTP5+x6yIn/A2gSTJuMmc/U4+Fc/8EbHs9Pw/wBKnnSAIBzf3gptGY8p2ozWjQUmS5dEjLYTPln4bUtM77/YtJEFrRhO1h96Ar6zUpOpWkQOUMESGm0kT5EIkGjL4WkE5URAghTXrMnbsPnQ9VwwD2STtupuO0+yDnO3pT9vP5+x6yA6HVOMpKUuXAmSHYfzAG7qVEbD0+dV/wBh361wZkcxUGfSrd7hrcShTnuUW/67fqKAzw+ZBORP4mwD7pnfHnvR7ebz9hrIq1aAfmV/iNKrA6RAiUrkicFvE9tt6VGmbyKpFlqOMafCb0JwQrZMEQRk4zn5+dJrj7SASFJKgoEERlNlxUCN8KP+GvJVaBQA+5X3PsKn6UVjSqLiilpfsrEhCgILagRt3BIjvNd9LyUs9Tc4mypKlXtkWkeZmJCT6z29KWm4gypIHMbK4ut6ARAlUpHlNeTK0ZiCyucn2FTBGDtt8a6OlMzylQRj7sxtg+z/AF+tFLyFnrml420Aq5xAAciTaAoEFQIkbTd8jUfW8SbDgSS3P4lGIH5ZxiZJ3z6V5Y1p1cpYDa4KkSLTMgKjtJwf19aZDAkfdqiB+HfA/hjelXyFnqRc06AVJU24FL3hByYBTgZAE47edGS6ypKetsEdUApkgR5DIHf65ryNDPSehU4B6TP0mjlPS3KTAuiQPzSe31p18hZ6n9uY5fUpoEoJ3TIJwBEbwSPrVcjh7AduccSVNhISLkpSe8lJOT6dpFedFGFdJjPb191MhWAM9/8A6x+/7d6NfkLPWF61uUQpqJInojCSZk7iCM+ojeh/aWSSkKb9lRGEnsfL4/KvNXH8pmf7tI3GemE7ekVHWsW99xmc9/jvFFfIWeqo1TIElTIICVCC3InYGB7U+dM9qmARKmxEA+zkQmITHmon4V5Up4SM9hOfVU/pH9RRdVqRcu45zi4Aj6fpRr8hsap5wuNvBMXlbUCUpjK5AMxsMj0nvT6HUpSloOWpIcBytKySXBEynPbbse1ZIagQM9/zemKc6gXYPli4eX+taEafiJAWvKgA4okgISIvJMEIB2q18LupU0OZbs51LUJ/vnYEEg7W/CsNqtVlZKjdefxQR159R8PpXB1GwuJ3J6pn2QKTV9xp0epOraGErZVdIiUzgAmbdtiPeR5im1nEmSIvQBBV+EyTJA7e7cbV5kw+m/BzcI6hviPTJrg6oQeoTP5hO9LX5HsepDUtJtSFpmIJPJMRhSlFWZM+X6UFvUtFShe3iIjlwVG3p8og9h8q80S+iQCQOkbKEbnb4V1p9QkKkEXXCMpnCsDP/wCUa/IrN/xLlLWm15AubKITYmDPtdJGYXufy+lGHIaCgh0LSlEiS2VlfbJyr3dprzhb6ISJG+eodgYn4xvXaHklZ2gAfiHrkdqGvkLPRmOItqSIWgSvMlPaBNpzGJobeuZN3Wnc/lGyre3oZ+FedadzBiPx90zsqf6+VOVpvT7AwZi2N0x+/wDU0V8js37vEmwpIvQobnaPaRg/5vlRzxRkN3JWm+1KVCEEZMTsSAJj4mvN3Fp6rvXeD2HnijId6R/LmLdrk7yJ3j1/WgVm0XxBuf7xBEwIiAJIuA7zAP8ApXGl1zSkhMpEpkggXQDJHmMb/wC1YxkiViBbIkQImMxiNooukWoJTZcCQYAxi1U79omkFmxTrWgVArQAnl5JAmZCoJ9qB38xUnWONILUKSU3KJtUlUAJUPL3b+fvrFOPu3zdEJySrpGe/aoesSpRVzEqUoyATK8SYE57dht6UUvIWehabUtKTizGPPb1ETSrz1Lc7NuH3JJ/alTr5CzZq1RJjlqgY75E+7vSRrQlU2LySTIIyBA7VZcylzK6vxl5Of3mVS9ZMkoUMRjY+pxQRxRIAuCgDaAe2xj9Kt9SSUkDvj9Kx/GXyhPJI2KSkztaII+SqhkxaMrCexeM8aFpgKNyhgRmZ2+X0ojnEGzBtWCRiQABMGP5hifdUDw49cBkDlFKjnO6vjtVnxTVNqU1yzcA6VEjIEzUShG+2oAJA7idxnzyPQfOu161EAgiATiR5DOaPxNKjzO4KUx3/EmfpUNnhZFhxn9MGtRjYm6DHXtWHKspP5QZ+fqaoNasc9spVgFJJGMdNasaBHkPfTPcNQsAKGB/Xxq34zJe8iEvXN9J37fh9U9z/UUlaxvt5He2JgnsfT9a545o0oZBSALIHwn65oPBNaFsuFIHStAE+sSPp86lkg4OikJbB2de3AmZHon4ftXRebCt8wDMJ7pB+dXfDtUlZQCBPKuMgET5fWutfxhlKVBtIBSQCYG5I8qkUox+tabUhZT3skYmZVnHoB8hUfh7SSlCbQVX5J9VSD6itS4tPNUqAbkkRHmn/b6VWcO6mHLgICAASBICVE4+Jj3VqzNFNxNqSqNrzHuuMfpUzg6UoaBVEkqzIn21xv6RVSNUuB8Rj31Z6jihsQkDqcKpMZhCQk+6bfrToVkwOpnckDI29Exj+aiL1SVDaBcewxvWZLkSRnv7hOam6XiICo8qKCy9b1aQEiO38OAe3wrhDguukST5DsZmfeR8qslcQaQxcfa5SVSdpIPn61bt2g9YBFiYwD1ECZHvmsWaow2ulUkkE8spjHaSNvfvQ+CuENqS4e5j3QP3rWPNpUZIHyFDVpUHttXV+O2Q91FQh8JkADKrpx+LNA+0DeATt27yTV4dImDj96rmOFkTPrHak8EkNZUQ1vgxMDEGY23PztrtvWiCJxHpsDI+lZbirC7zM+WKPr9GsJQpE7KmJ7H0qOpuzRHVI8vMzMb5j4YFcIdBAABMC2J7H2vhWf4USV58lH5JJ/arvw+zbqQpWxQtH+ID/SlQ7JRZGwB2EwCcZPl3BA+NMlSsSgwCSBnHSQO3mRV6zAU6fzKQR7ghKY/yiuuZXRDBsrZKWWnwZ9AUkAZ2EyO8ZpVoL6Vb/GXkz73wR+ZS5lR76V9dZAk8yqvinDi6QY2Kjv2KQBv7hUy+ugqsTipdTUW10KXwu0UF8K/EnvtIkRHferHRaABHVuYPy2qRpWiFLkCFRHyE/v8AKuxXPjxpN2VlJ0qEEZknERRgqhGaePOrrWPQm7fULzKXMrkN0Oa1sLVguJwpu1WxW2D8VpFU/AD9y6lHtcyR6gLR8umf9qteIYbmJhSPnemKTfD7WgEwqAQD3OfP+tq5My2l/BbH+qJXh63mgGZDABz3Azn41Raq5KXlE4LoI87AtANE4O2VOKUDkpjeAAFkEe/96JqWbkFK8k/S4K+tcyTLWGf1IKSoZJSQPP2RP0ND4O7LdmwUlM/FSrvfQuGadQRC9wVAfE5NGLMQE7Jg+/fFb9qVJmd1ZWJQCkkfmMf4kgfvXLui+9Ch2BPzBH71KRohd0xaF3CNtkGB89/fUzlzdt2AoSbY20jLrFt38Qj9a7b08QucGR+sftU3U8OUXpKTbBMiCJ323oiWp03cEEn4TtRq11FYbxO5LDFvTIAO/vj+orSLd6iZ6SEADtuJNUiNIXGU3k+wk+uaKp5QLQkwFdRgbASCfLIisKDas1sros+bTcyovNpcyvVOElc2lzKi8ym5lAC1WkSsyoA0vsqbSmB3/WlzaXMrOq6jtmb0eksfUj0VHxSavtDpLTJ3FRlNf2pK+wQJ98mKsHHcn31zwx1NlZS/Ukcylzai8ylzK6iJJ5tKovNpUDOAa6TQ3VBNE0zggk1LZ1ZtRO01ISCO1C0q0FWTFEf1IK4TERWG2bSSK1XEil5SFXYEptiTIHY53Kvn6Vc7fvUcalI3IxUJ3Xk7YFKMWNtIlL1PVmuOfJzUVLgJyaMFJqnCMcssNOgHvRXylA8qp0ayK4d1RVufdWdXZrZUTnNYlWCJEg/LP1rtziIiEj9qquZS5la1RnZjcL1g5gMSOWqSZHUFJJO3ncakEihB4BASAAASZ7mfWuL6xjhrdjk7JPMrgHM0HmUr6q6ZhDaJzCp/OofSaI0CCZoCMKPwrvmVKEK5flm5MkX0DVp+7UEjttTcylzKo+TK4D6XVAthPcIQCM7gQacroDTgSkpA3Mz391NfWMa1VDk7dki+kV1G5lLmVSzNEjmUuZUfmUuZRYUSL6V9R76bmUWKgT+pUl9ICZSoCT5EE99tjU2+oxXThdZXDZp8hyulzKBzKYuVqzNEi+lUfmU9FgcvakqMmuL6BdSupDD304dqPfT30WAfm0r6BfSCqLGHvpX0C+lfSsA99K+gX0r6LAPfTX0G6lfRYw19PfQLqV9KwoNfSvoF1K+iwoPfSvoF9NfRYB76V9AvpFdFgHvpByo99K6iwoPfSvoF9K+iwoPzKV9Avpr6LCg99K+gX0r6LCg91LmUC+mvosCRzKXMqPfSvosQe+nqNfSosKHp6VKmManpUqQCp6alQA4pU1KkAiaVKlQAqVKlSNCpGlSoENSNKlQMVNT0qAGpqVKgBGlSpUAKlSpUAKmpUqAGpUqVACp6VKgBjSpUqBHJpUqVIZ//2Q=="/>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078" name="AutoShape 17" descr="data:image/jpeg;base64,/9j/4AAQSkZJRgABAQAAAQABAAD/2wCEAAkGBhQSEBUUEBQVFRQVFBUVFhUVFxUUFRYXGBUVFRUVGBgXHCYeFxkjGRUWHy8gIycpLCwsFR4xNTAqNiYrLCkBCQoKDgwOGg8PGiwkHyQsKiwsLCwsLCwsKSwsLCksLCwsLCwsLCksLCksLCwsLCksLCwsLCwsLCwsLCwsLCwpLP/AABEIAMIBBAMBIgACEQEDEQH/xAAbAAABBQEBAAAAAAAAAAAAAAADAAEEBQYCB//EAEIQAAEDAwIEAwUGAwYEBwAAAAECAxEAEiEEMQUTIkEGUWEycYGRsRQjQlKhwWJy8CQzkqLR4RVDgpMHFjRTs8Lx/8QAGgEAAwEBAQEAAAAAAAAAAAAAAAEDAgQFBv/EACoRAAICAgEDBAIBBQEAAAAAAAABAhEDEiExQVEEE2GhFCKBUnGR8PEy/9oADAMBAAIRAxEAPwC1Cae2jOMFJhQg1zbX1FniUDtroJrsJpwmnYji2lbRLaVtFgcW0raJbStosAdtK2i20raLAFbStottK2iwBW0raLbStpWAK2lbRLaVtFgCtpW0W2lbRYAraVtFtpW0WAK2lbRbaa2iwBW0raLbStosYK2lbRbaa2iwB20raJbStpWAK2kU0W2mKaQAraa2i20raABW01FilSGWmsQFm4HNd6bRJUkg79jUYOY2orT0VztSSpHQnFu2TtBwxq6F/XH6V25wtKHTCbk9pjHpURt3ODU1OpJ3qTc0+pZKD7AlcHSQYmckR9KqVsEGCCKvWdUe9FchU+RrUc0o9TMsMZdCgZZB9ox6VLGgQRg9vPvSf0xK6GhjPVgVZyvlMio1xRynh5Inv5edBc05T7QI99X2iW2P980TiGmS4B5juKms7UqZt4FXBmraVtWi+Emek49f9q5e4QpIwQf67Vb3Y+SXtS8FbbStqQ7pSk5G+x7HtQ7a2nfKJtUDtpraLbStp2IFbStpmlkqWDEJIjzykEzRbaypWjTVA7aVtEtpW1qzIO2lbRA2cmDG09pzI99K2ldjoHbTW0W2mtosAdtK2iW0oosAVtK2i201tAA7aa2iGlbSsAVtK2iRTRRYA7aaiW09KwO4roUgKeKybHSaKhwihgV0KTpjTaKtviWoXqnEhbSW0EBLalpStwQ3erOZBcAEeaZ3q6TqVDvQNDqQorgH7tRBPaSZkfAn5V3FQxpNsrNtJBlagneui6DvUeniq6ozuyWnUDOPjQ0PEbGg0opKCBzZKGvPeDXSuJwk9I2NU3F7rEhJIl5lJgwbS4kKEjIxO1d6h4cqW+sFPSQR1AjeSR2zU5OCbTXRWbTm1afeiu4E/qVlrTOOhxKdOHZSi0lSlIAJ6jgBQ2jue8C3ArMeDXkpdbK1rJRpUoUQc3F8EXDyxHuq04jxKEB4/dBOLb+gkLCclQG+3v23rmxeoUG7LZMLmlRZ21yDmKrOBcfD7alrATCjHqmcfGcfD1rvUcQQghSBJdKUoUSAhSlzb1dhjJ91dcvURSTT4/6c0cLbaZzwNj+9JJJ5zmSonBUYEekAfCprGpCzAnac/wBZrP6bizbTgDdq085bSSYvKZaQFkz3UhRz2NXjK7eYQi2CMqMBQtBKh+Udo9DXLhz68fLs6MuG+f7EuKh8X1SmmVrQAVJEidt4k+6Zqj4j4zCNV9lthSkHrBuAcz0CN9vnQ1a9Z4cVKNwWSm4qhUldqbcRiJ3znyron6mNNLwRjglfJd+H9I4hgFbhUHQHSnMC/rj4GfPtVhbULhPEkDTovVFrDIJWQLYSZye2CJ9DQNTxJSlschSVNuu23J6pTAMg7QSoZqODPGGO35KZcUpT4LS2mtoltK2u+zjoHbStoltNbRYUDtpW0S2lbSsdGT8Q8ddZ1umaSFcleXClIUfat3IITifnWlQDAmJgbZHw9KrtZrynWtNBMl5siZiIUe0Zq5cTk++oxl+75KyX6rgBbTW0WKaKrZOgdtNRYpUWFDAV0BXS0gbGaQrGxtxoYCoGt40hoSsKAlaQcQSkEkb94A+IqXq9WltJWubRJJHYAFRJ9AAa8v8AGHElO6gKSPuUE8tYBAJcAUZkCFQjbyE1z5srjwmVx49uprPCvH1Pp1RSoBLQuUQCQSq9Ss+QAxv/AK6LRcQQ6i9J7SR3HoawngbS8tGobK7PtaW0NjspSg8lSfgBdV4/wNemWyxzAtl53qgFKulC1RvgXIT7wY8zXJjz6SZ0zxbJGjTq0lZRPUO0H67UeKz3E+IJbLwaSQpDbQu6uWUl0gWycGJz3xkxjrT+K2jYOoqH94Egm3BiSd8kGujH6q//AERn6euhoIp4pm1hQBSZByCK6iuuznor+MNFSWwDH9o03yD6CR8QCPjWS8GcRWvRKW4slDSkstoAQmACBvbJxbuc/Orvx9cdGUoBKlLSBAnIlQHYCSkCSe9Ung7RKa0D3PBEPplKSPaUQQceQt+Vef6p8v8Ag68C4NH4P4EhWqcJnr07TntfhUCE4iARYR3BjtWZ4pxFT+n1KSi3lapOnSnBu++ZsWTG8qBx5962HAOFrS9eSQ0rRM2Kkk9JWCj09od8gnyqr4x4PebQ6qxQu1LDgttUhaU6hi5aoyAEJnt7IFcV0zroivaEMshphaQ42hyUBXWAoIWsnp7cxs+lyTmuOAoUpthT82pa07oJAtbkgXSoyAO5jzmrV/Sw86LxzA2u9NqglI5LQVB2MAIPvWfI1UcM1Lg0jyXUqQ2WA2lxaFgBJWpWDi6SqBB/EKE20DRD0mgabZkOE8hSyhUptJS6FZOBlITEHv61zxHjrjbvKY6itNpvzCkhSllISoxCE49U53xj/talJSCBBUVEXEiUqAn+Ikwc+VWD2neD7OoUhYSougBSSEfeNrCSFHCpnz8qrVOydkbXXKuW26FLbkrMEGJN2fMkHPn86kp4qHA3pgnKA4pXllcpiPRZ+VV7qbebYq6/oWIPSFKzb6+16Yo/D+Du85TkQCISZTdEpzA91a7GTSf+JOnLWg0iQojmlCTndMLxttnvPsitsxwxtKUMNC1TAZKVTIiUdicYt98dqoONeF3dRokqcUixDCVpUpQuQodRNpM4EeU52rXtaRLilJQFFYbbUognrQbFQLjEgEfKudvhFkjmKUV3FNFe7seU4nEUorpRgSdhms8z450ykLcBVYlKlA2mVACcD17VmWRR6sag30LtTyQYKgDvBImuhXg3HfGT2pMuLMXFQQItTnpGPaIGJNXnHvFDrOmQ2w6QXQ6XSDeSCQBlUlJPXkRUPyKdUV9jgtmvEI1PE1OtnpaCkNHzS2la1LEfmKTnytrd6HigeJn2ok+vYn+vOvHPCT55gTbA5boBjuWXB8P962nh/XqXqmmWiC6ZVbP4EplZV5CK51lcZ7Ms8acaRuopoobOpuW4i1QLKkpc2hKlovSJB/LB+I9YNXdHIpK0crg1wzmKVdRTU7M0cCnBrgV0DWbKUVfinXKa0ylISVrIKUgfmUhSUkz2BM1nHeBO6jTadtLa1KC2VOKCVEA8gIWZ2krJ+Z7Vo/ErhGnxnqSP1q68M6pfLwD/AMkHpUYPLaGM+UH41wepf7HTh6UUvAfCmqSNOVsqTyloUQfMAp2G/tqo3FeAPAMq06FOhp1SzaATnCk772/WvR+Y5G3+X1/nrIvcc+x6dK9PL6FahYVcLINhJAJV2gdszXH3OmzFeJNTq1OONoYcglML5a9pS5MR0mQPlULgWi1CnDzUrsCFCFXoF8GySMgSI+Ir03hms1Dtr5bUQ4JsSQIjb8UxEVFa0YDTqVOIAU62pUzCFBxAsJP4pTbvuaezXAqPOeIabWBxQaU/aparD94UhJWbSfOBE0PxvoHjp0FtSwpJBUkLcJPQ2khVxwq/mmBiEivTXG0ywS4iUABGD1iTlI74naf0rBeMnQp94BYIuMgDY3qKpM73FSc/lNbhJtmZUkZ3g2pfeaS28paS0kNgGSFJBJSoiYkA2zv0itjwhhYaBk/3ikQEiQpJSJIxIgg+4VlOBkoWY6hG0eYI8/dW64K82WRzJEvuxCCYVchJEj2eojPp6TW8ivlmY8dDaM8CtCXCuIGTE9MEnF3x77d6lHgmbcFJBPsgDcSDvMye3apOlK7ETH4ew8v5qMpR5gzmxUJjBEpk79sf4qhqitswrnCEfanVJSkOFLgX0uglJS1dKpE9KGxjyHlgHFNNy9IA6UnTqDcA80i0ALSImdkk/A96uX3EfaVqStJV95cgKNyBy0SSPwjpGf4xVZ4iZC9Khtx1LSAhsJdJhKpbcSIMgHe7ftSigtlAvwzo0FaC00CylOLVYvISIxklS07d4qZxrhqFaVhboQW4CmQC5ElBgpBwkwDG1danTo5rqjqECUIKwSAW4c06hd1dM2gZj2hvtWd8S6hSk6dlLlzbKUwobOKs33yION9iapGNvqKUqRndNoUh0hEdRM4ETJPcZ3V86veE6U3ogwSsJnOCVRmM71ntJpylz2plRgeRkk9/X9K0nAwbmwBI5iZ94dnz8zFUaJpnoHDPD6yQFOEXImAtyBECPdCtqm6Ji7kgoWku3HJuDdoyk53xGPSi8LU7emQPYVmB5o36qfRtNc3Tm5QWkucpNsJUCCFzAxFxgGNqhSK2ZPxc28l9SW0LtRCUqSkgKNoUT0+8D/p9az7ml1P2dFwdDoBK7ObO68kHAFthGe5mvRfFWnDhAdcDQS8koKhhZs2EmJyflVfq2AV6gqcSnmaa12RlpPKIClAqwIJOY29a1sxUYLh+m1RDvM5gTCeWVF0GYcK4iQozy94EKPlUfTM6rnJBS6EAkrC+YkQEKtyNuuAcbE1ufsoDLQDySGnFFswIcMAkJzk5jE7UN/TJ5urh9BLqF80QJZEuZX1YElY6o9k07FR5J414G6VlwIWoeyCUqwkEkEEjIyfiD8KdXB33FBS0EDAE2ifcJrceLeLc5xELENNlCRGVxzOveYMmPj51XhcpbKvwqBSMZMbTPrVbaRjhkPhXANQFAIbUST2idj5GtT4b8GvM6o6h9osoLD6VqVaRapFpURcNpE+lWHANU5zGwE/iVBgHNih+aK3GsWotKD5taLD16kgdKYSVH2jsPQ1Ob7GolFwrhpbU44FBSHUtFBH4whlhkrABMJHKTuf+ZU+jq5SdO2UOykNFLZUACttS2ZUcgyF2Db8W1RzXX6Z/qc+ZfsKlVFxDxppWXChbkqG9oug+RjY+nrSq/uRXcloy2BqIvjLKVWqcSDnBMbEpP6gj4V5U1xx5I6nV47XqEdvOoZ1C7iSSqSozMnP+/wBa5Jer44RTU9Q8RcXbDdoVKuYEwIkEZM5wMVp/DfEAG4js1BBSCehsdXV5gj3AV4dwHX8x9JVvBncxjY9pmf629v8ADeobS2QooSVKZABIFyuS0QAPOEnH8JqUsjyLZlsao1p1XtGFSY/EjtjAvxWI8UFz7AlLqUJX9on7soKYsVGAo5863/P9qSkDEdj5mZrz/jziRw1PLaUj+1AlK4mSIuHp1foal3Kdi+8J6twaZkBMp5aBu3OAbjlX8vyNVrumcLDyQMr1KHAb0gW/aAs/ikG0HFWnhPixOmZbSjIaaUSYgBYXIHkRaJn81ceLOHrDfPQ44lSIwFdO8bA+cbzSfU12KzUNuBWlNv8AdBIWL09r0mIVB6iN6wvjDhTjb7hgfelTghaTu86fPHSU/rXonifTKc0aH7ikpCCQkwJUEm/HeTWO8dagvrZLhP8A6VowDElRWSTFUgnZifQyfCHy2ohQ3B2I7ggd/OtzwvR8xoAFAjUOOC4oyC826I3z0xjvHoaxGhRasjMEdztEnvWnQlfJYsuP9rXNuTadZp87ezaCZxgH4UmuDMT1ll8KaSlSZBASoXJ2Ig96lKdVfP4LTPszdIjvtE0tMehHwopd6gmDkEz2wQI9+f0NSNmCd0i06rUOQLXEuJSQUkyW20iR/wBB/Sgca0i3tElkAXpbZEEpAlIIOZ99Hf1KxrHxY5YEuZPsK+7YPTiDlRHwVVN4v1Dp0DJbLvN5bchBXzJ5LkghCgqZA77x3pRNC1nBHFLfVAh5tIEkbpWyc+XsVnPE2gU2WPO1JWnGCkFBGfh8qn65D41GsIU8q37NCEqdNg5zAUQkKhIi6SIETMiRVbxl5wtaIkqyyi6+SodJUbpJIMkTJnFUg+TElwUGnUoLE/nURkbRWl4G/lA78xO0f+7Pn5VktE4oagyVHrVEknurae21bHw8cjzKh/8ALFbowj0zh+t62zbslf4kfw+tc8P4W8HNMolMM80OezKrxgpxjMTttR23OpGY6V9/5ap+EtOc3QGFwn7RfgwJm27GPTaoMtRJ8YaZx+EtASh4KNygMcvtB9Rv61W6vTuKc1CkgQ/puWjrGFcspkwcCSNs1f8AjLhF7ZdC1SgezOBmJEbGovDdC5qtEAtwglJAOZJSophXpjtSXAjO/Y3QwykxLLqlLhY9kkKxmZjzqs49w98J1xEQ+0sJ68xetS5/6FD2Z7+Qq/8AAocPOaKzahScEkqTdcCEzt7O3nVD4h4crS6lxvmLKXG13ST1JUhRlQ8wRv6GtrqZb4PONcwu8KjCUZznAVt27ipWiUSlpXZKwvZXnttAo2rYG8yRgGc4rvhepJsTiDdPwUI/eqsmjTcC4pa42LdlKOZ/KoRhJM5rcanVF9sspTBdYeQFEOGLgkTARnf9KynAIDjRNo+8OZG1iq23FH0qZWkKSSrTvgAESSQkAD1qE+pWBlvF2gUzwuFnpYaDS1AOAm53TruEoHZB796ynGPHc6aGASA2QtajYSYgJGZEgzd7o3xqfErKlcMbFpKkNG5EiQoanSrSkiR2ST7ga854wleoUTyG20mCpCEhIIAAE9R6se17vKiGVQ6szNKzCc0kkgQCThIwPSlWlHhB4eyhMZ3WQf0TT0t4+RUbEcPQIIbaB8wyyk/oiab/AIYkmShGcTymp7d7J7CrVthnF2oHratrbtgj3d64Slq4gvoIEweY0mR2wdu/euH2s3+sWrKzUcHSuO0flCEfO1I9fmfOpqEqFufZUFDyuSFJSSB7WFHBkZqS2lo7uwMTDrRPniB5fQ0LkJMw6hMfmUgzvtkd4z+lGmfz9govsSW+KPJ2KfiifrQ9bxF15IS4sEAhQgWZG3sxQRZI+8TBwTe1gyO3lBJ37fGpH2NAQCp9uYza6g5AyQmMjyzmj28/n7HUvIfS8eebbS2jk2pTaJbSTHqSCTRtR4q1K2OSpbdltuE5j31WfY0QDzgc9lNjp8oUrCvjHuqQvTMD2XTcRjrZtGDEkJJ3A+fwp6Z/P2Gsg7niZ9THIU4nllIRECYAAGQZ7CqvVgulJUvKUJbESOlMxOcnO9T3+HthBh7qAUY5jJBjAwIPvrGucWeOpQ0EHlqUlJcUFwM9Sp2A8p8qahn8/Zlxl3Lb/hSAq4qBP8WfqqrbScWU0IQtkb/8sEmexzmo7nCUXgBcgxKr2gNz5z2jeKK/wq0dDqcCT1NmYBkWhQgzGZNGuf8Aq+xqEiyb8Vvp25P/AGEj6qqLw/j7rCnCHAsuEFQcBcCYKjCArCB1HA7ADtUfS8KCggqeHUcgFsFIjO6zJoy+DIugOnuBKmh/L3Pp8+9LTN5+x6yJSPGLxgQlZJx0EEnbZChNXPACrUOOJcSlFsX2XJumRbcFkymCDnGRvNZDWalWmQeS4orUPaSGiUgyCQqCQdox3J/CRTeGfHL6EqWtgqPSyhKEWfdolQUQtY7rIkE5q+LHJK5M3G11Z6R/5WY3CVA+YccB88kGSPSsjxrRcsLbWhK0pWpSlfeEyv7wqJK5GFAegAGABUXWf+KD4TLekcJ/iSgj/K6TXHBvEr+oaU44nlrceVKLAICUpQgwtUgkDzg5qkla8G3zwVWp0KFpbHLw3dbaD+IybjJv9JJjtS0mmQ2ZFw2wsFaRBnYnFTtZoVAhTaxkyoCxKQD2CRsd5zFJvQINty1JJWQepGE/IZmO8Vy65u0n/ki4SJen4upPsKa+LKR9amI8V6gbOM/9lP8AXaqxXCmpw4o9v7xqd8zJEYrlegZBw4v8Udbc422B3/al7eb+r7HrIm6vxS+4lSFuotUCCAhIwfKDig6DxC8y0G23EhImBZJyoqMmfMmqDxDrOQ2OQl11ZuhNoNoAwpRSD37TNLwtq1vhStQFNQQAAAknpkmV+vypvFmS6/ZmpWXPD+LLZWtbbiApZBVKQcpKiIBVj2zQeK6g6lwOOuArCbQQIEdXYH+I0UoSJ6nCRGym4Pux76gusqOwMfxWz7IImMbk7eUVnTP5+x6yIn/A2gSTJuMmc/U4+Fc/8EbHs9Pw/wBKnnSAIBzf3gptGY8p2ozWjQUmS5dEjLYTPln4bUtM77/YtJEFrRhO1h96Ar6zUpOpWkQOUMESGm0kT5EIkGjL4WkE5URAghTXrMnbsPnQ9VwwD2STtupuO0+yDnO3pT9vP5+x6yA6HVOMpKUuXAmSHYfzAG7qVEbD0+dV/wBh361wZkcxUGfSrd7hrcShTnuUW/67fqKAzw+ZBORP4mwD7pnfHnvR7ebz9hrIq1aAfmV/iNKrA6RAiUrkicFvE9tt6VGmbyKpFlqOMafCb0JwQrZMEQRk4zn5+dJrj7SASFJKgoEERlNlxUCN8KP+GvJVaBQA+5X3PsKn6UVjSqLiilpfsrEhCgILagRt3BIjvNd9LyUs9Tc4mypKlXtkWkeZmJCT6z29KWm4gypIHMbK4ut6ARAlUpHlNeTK0ZiCyucn2FTBGDtt8a6OlMzylQRj7sxtg+z/AF+tFLyFnrml420Aq5xAAciTaAoEFQIkbTd8jUfW8SbDgSS3P4lGIH5ZxiZJ3z6V5Y1p1cpYDa4KkSLTMgKjtJwf19aZDAkfdqiB+HfA/hjelXyFnqRc06AVJU24FL3hByYBTgZAE47edGS6ypKetsEdUApkgR5DIHf65ryNDPSehU4B6TP0mjlPS3KTAuiQPzSe31p18hZ6n9uY5fUpoEoJ3TIJwBEbwSPrVcjh7AduccSVNhISLkpSe8lJOT6dpFedFGFdJjPb191MhWAM9/8A6x+/7d6NfkLPWF61uUQpqJInojCSZk7iCM+ojeh/aWSSkKb9lRGEnsfL4/KvNXH8pmf7tI3GemE7ekVHWsW99xmc9/jvFFfIWeqo1TIElTIICVCC3InYGB7U+dM9qmARKmxEA+zkQmITHmon4V5Up4SM9hOfVU/pH9RRdVqRcu45zi4Aj6fpRr8hsap5wuNvBMXlbUCUpjK5AMxsMj0nvT6HUpSloOWpIcBytKySXBEynPbbse1ZIagQM9/zemKc6gXYPli4eX+taEafiJAWvKgA4okgISIvJMEIB2q18LupU0OZbs51LUJ/vnYEEg7W/CsNqtVlZKjdefxQR159R8PpXB1GwuJ3J6pn2QKTV9xp0epOraGErZVdIiUzgAmbdtiPeR5im1nEmSIvQBBV+EyTJA7e7cbV5kw+m/BzcI6hviPTJrg6oQeoTP5hO9LX5HsepDUtJtSFpmIJPJMRhSlFWZM+X6UFvUtFShe3iIjlwVG3p8og9h8q80S+iQCQOkbKEbnb4V1p9QkKkEXXCMpnCsDP/wCUa/IrN/xLlLWm15AubKITYmDPtdJGYXufy+lGHIaCgh0LSlEiS2VlfbJyr3dprzhb6ISJG+eodgYn4xvXaHklZ2gAfiHrkdqGvkLPRmOItqSIWgSvMlPaBNpzGJobeuZN3Wnc/lGyre3oZ+FedadzBiPx90zsqf6+VOVpvT7AwZi2N0x+/wDU0V8js37vEmwpIvQobnaPaRg/5vlRzxRkN3JWm+1KVCEEZMTsSAJj4mvN3Fp6rvXeD2HnijId6R/LmLdrk7yJ3j1/WgVm0XxBuf7xBEwIiAJIuA7zAP8ApXGl1zSkhMpEpkggXQDJHmMb/wC1YxkiViBbIkQImMxiNooukWoJTZcCQYAxi1U79omkFmxTrWgVArQAnl5JAmZCoJ9qB38xUnWONILUKSU3KJtUlUAJUPL3b+fvrFOPu3zdEJySrpGe/aoesSpRVzEqUoyATK8SYE57dht6UUvIWehabUtKTizGPPb1ETSrz1Lc7NuH3JJ/alTr5CzZq1RJjlqgY75E+7vSRrQlU2LySTIIyBA7VZcylzK6vxl5Of3mVS9ZMkoUMRjY+pxQRxRIAuCgDaAe2xj9Kt9SSUkDvj9Kx/GXyhPJI2KSkztaII+SqhkxaMrCexeM8aFpgKNyhgRmZ2+X0ojnEGzBtWCRiQABMGP5hifdUDw49cBkDlFKjnO6vjtVnxTVNqU1yzcA6VEjIEzUShG+2oAJA7idxnzyPQfOu161EAgiATiR5DOaPxNKjzO4KUx3/EmfpUNnhZFhxn9MGtRjYm6DHXtWHKspP5QZ+fqaoNasc9spVgFJJGMdNasaBHkPfTPcNQsAKGB/Xxq34zJe8iEvXN9J37fh9U9z/UUlaxvt5He2JgnsfT9a545o0oZBSALIHwn65oPBNaFsuFIHStAE+sSPp86lkg4OikJbB2de3AmZHon4ftXRebCt8wDMJ7pB+dXfDtUlZQCBPKuMgET5fWutfxhlKVBtIBSQCYG5I8qkUox+tabUhZT3skYmZVnHoB8hUfh7SSlCbQVX5J9VSD6itS4tPNUqAbkkRHmn/b6VWcO6mHLgICAASBICVE4+Jj3VqzNFNxNqSqNrzHuuMfpUzg6UoaBVEkqzIn21xv6RVSNUuB8Rj31Z6jihsQkDqcKpMZhCQk+6bfrToVkwOpnckDI29Exj+aiL1SVDaBcewxvWZLkSRnv7hOam6XiICo8qKCy9b1aQEiO38OAe3wrhDguukST5DsZmfeR8qslcQaQxcfa5SVSdpIPn61bt2g9YBFiYwD1ECZHvmsWaow2ulUkkE8spjHaSNvfvQ+CuENqS4e5j3QP3rWPNpUZIHyFDVpUHttXV+O2Q91FQh8JkADKrpx+LNA+0DeATt27yTV4dImDj96rmOFkTPrHak8EkNZUQ1vgxMDEGY23PztrtvWiCJxHpsDI+lZbirC7zM+WKPr9GsJQpE7KmJ7H0qOpuzRHVI8vMzMb5j4YFcIdBAABMC2J7H2vhWf4USV58lH5JJ/arvw+zbqQpWxQtH+ID/SlQ7JRZGwB2EwCcZPl3BA+NMlSsSgwCSBnHSQO3mRV6zAU6fzKQR7ghKY/yiuuZXRDBsrZKWWnwZ9AUkAZ2EyO8ZpVoL6Vb/GXkz73wR+ZS5lR76V9dZAk8yqvinDi6QY2Kjv2KQBv7hUy+ugqsTipdTUW10KXwu0UF8K/EnvtIkRHferHRaABHVuYPy2qRpWiFLkCFRHyE/v8AKuxXPjxpN2VlJ0qEEZknERRgqhGaePOrrWPQm7fULzKXMrkN0Oa1sLVguJwpu1WxW2D8VpFU/AD9y6lHtcyR6gLR8umf9qteIYbmJhSPnemKTfD7WgEwqAQD3OfP+tq5My2l/BbH+qJXh63mgGZDABz3Azn41Raq5KXlE4LoI87AtANE4O2VOKUDkpjeAAFkEe/96JqWbkFK8k/S4K+tcyTLWGf1IKSoZJSQPP2RP0ND4O7LdmwUlM/FSrvfQuGadQRC9wVAfE5NGLMQE7Jg+/fFb9qVJmd1ZWJQCkkfmMf4kgfvXLui+9Ch2BPzBH71KRohd0xaF3CNtkGB89/fUzlzdt2AoSbY20jLrFt38Qj9a7b08QucGR+sftU3U8OUXpKTbBMiCJ323oiWp03cEEn4TtRq11FYbxO5LDFvTIAO/vj+orSLd6iZ6SEADtuJNUiNIXGU3k+wk+uaKp5QLQkwFdRgbASCfLIisKDas1sros+bTcyovNpcyvVOElc2lzKi8ym5lAC1WkSsyoA0vsqbSmB3/WlzaXMrOq6jtmb0eksfUj0VHxSavtDpLTJ3FRlNf2pK+wQJ98mKsHHcn31zwx1NlZS/Ukcylzai8ylzK6iJJ5tKovNpUDOAa6TQ3VBNE0zggk1LZ1ZtRO01ISCO1C0q0FWTFEf1IK4TERWG2bSSK1XEil5SFXYEptiTIHY53Kvn6Vc7fvUcalI3IxUJ3Xk7YFKMWNtIlL1PVmuOfJzUVLgJyaMFJqnCMcssNOgHvRXylA8qp0ayK4d1RVufdWdXZrZUTnNYlWCJEg/LP1rtziIiEj9qquZS5la1RnZjcL1g5gMSOWqSZHUFJJO3ncakEihB4BASAAASZ7mfWuL6xjhrdjk7JPMrgHM0HmUr6q6ZhDaJzCp/OofSaI0CCZoCMKPwrvmVKEK5flm5MkX0DVp+7UEjttTcylzKo+TK4D6XVAthPcIQCM7gQacroDTgSkpA3Mz391NfWMa1VDk7dki+kV1G5lLmVSzNEjmUuZUfmUuZRYUSL6V9R76bmUWKgT+pUl9ICZSoCT5EE99tjU2+oxXThdZXDZp8hyulzKBzKYuVqzNEi+lUfmU9FgcvakqMmuL6BdSupDD304dqPfT30WAfm0r6BfSCqLGHvpX0C+lfSsA99K+gX0r6LAPfTX0G6lfRYw19PfQLqV9KwoNfSvoF1K+iwoPfSvoF9NfRYB76V9AvpFdFgHvpByo99K6iwoPfSvoF9K+iwoPzKV9Avpr6LCg99K+gX0r6LCg91LmUC+mvosCRzKXMqPfSvosQe+nqNfSosKHp6VKmManpUqQCp6alQA4pU1KkAiaVKlQAqVKlSNCpGlSoENSNKlQMVNT0qAGpqVKgBGlSpUAKlSpUAKmpUqAGpUqVACp6VKgBjSpUqBHJpUqVIZ//2Q=="/>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079" name="AutoShape 19" descr="data:image/jpeg;base64,/9j/4AAQSkZJRgABAQAAAQABAAD/2wCEAAkGBhQSEBUUEBQVFRQVFBUVFhUVFxUUFRYXGBUVFRUVGBgXHCYeFxkjGRUWHy8gIycpLCwsFR4xNTAqNiYrLCkBCQoKDgwOGg8PGiwkHyQsKiwsLCwsLCwsKSwsLCksLCwsLCwsLCksLCksLCwsLCksLCwsLCwsLCwsLCwsLCwpLP/AABEIAMIBBAMBIgACEQEDEQH/xAAbAAABBQEBAAAAAAAAAAAAAAADAAEEBQYCB//EAEIQAAEDAwIEAwUGAwYEBwAAAAECAxEAEiEEMQUTIkEGUWEycYGRsRQjQlKhwWJy8CQzkqLR4RVDgpMHFjRTs8Lx/8QAGgEAAwEBAQEAAAAAAAAAAAAAAAEDAgQFBv/EACoRAAICAgEDBAIBBQEAAAAAAAABAhEDEiExQVEEE2GhFCKBUnGR8PEy/9oADAMBAAIRAxEAPwC1Cae2jOMFJhQg1zbX1FniUDtroJrsJpwmnYji2lbRLaVtFgcW0raJbStosAdtK2i20raLAFbStottK2iwBW0raLbStpWAK2lbRLaVtFgCtpW0W2lbRYAraVtFtpW0WAK2lbRbaa2iwBW0raLbStosYK2lbRbaa2iwB20raJbStpWAK2kU0W2mKaQAraa2i20raABW01FilSGWmsQFm4HNd6bRJUkg79jUYOY2orT0VztSSpHQnFu2TtBwxq6F/XH6V25wtKHTCbk9pjHpURt3ODU1OpJ3qTc0+pZKD7AlcHSQYmckR9KqVsEGCCKvWdUe9FchU+RrUc0o9TMsMZdCgZZB9ox6VLGgQRg9vPvSf0xK6GhjPVgVZyvlMio1xRynh5Inv5edBc05T7QI99X2iW2P980TiGmS4B5juKms7UqZt4FXBmraVtWi+Emek49f9q5e4QpIwQf67Vb3Y+SXtS8FbbStqQ7pSk5G+x7HtQ7a2nfKJtUDtpraLbStp2IFbStpmlkqWDEJIjzykEzRbaypWjTVA7aVtEtpW1qzIO2lbRA2cmDG09pzI99K2ldjoHbTW0W2mtosAdtK2iW0oosAVtK2i201tAA7aa2iGlbSsAVtK2iRTRRYA7aaiW09KwO4roUgKeKybHSaKhwihgV0KTpjTaKtviWoXqnEhbSW0EBLalpStwQ3erOZBcAEeaZ3q6TqVDvQNDqQorgH7tRBPaSZkfAn5V3FQxpNsrNtJBlagneui6DvUeniq6ozuyWnUDOPjQ0PEbGg0opKCBzZKGvPeDXSuJwk9I2NU3F7rEhJIl5lJgwbS4kKEjIxO1d6h4cqW+sFPSQR1AjeSR2zU5OCbTXRWbTm1afeiu4E/qVlrTOOhxKdOHZSi0lSlIAJ6jgBQ2jue8C3ArMeDXkpdbK1rJRpUoUQc3F8EXDyxHuq04jxKEB4/dBOLb+gkLCclQG+3v23rmxeoUG7LZMLmlRZ21yDmKrOBcfD7alrATCjHqmcfGcfD1rvUcQQghSBJdKUoUSAhSlzb1dhjJ91dcvURSTT4/6c0cLbaZzwNj+9JJJ5zmSonBUYEekAfCprGpCzAnac/wBZrP6bizbTgDdq085bSSYvKZaQFkz3UhRz2NXjK7eYQi2CMqMBQtBKh+Udo9DXLhz68fLs6MuG+f7EuKh8X1SmmVrQAVJEidt4k+6Zqj4j4zCNV9lthSkHrBuAcz0CN9vnQ1a9Z4cVKNwWSm4qhUldqbcRiJ3znyron6mNNLwRjglfJd+H9I4hgFbhUHQHSnMC/rj4GfPtVhbULhPEkDTovVFrDIJWQLYSZye2CJ9DQNTxJSlschSVNuu23J6pTAMg7QSoZqODPGGO35KZcUpT4LS2mtoltK2u+zjoHbStoltNbRYUDtpW0S2lbSsdGT8Q8ddZ1umaSFcleXClIUfat3IITifnWlQDAmJgbZHw9KrtZrynWtNBMl5siZiIUe0Zq5cTk++oxl+75KyX6rgBbTW0WKaKrZOgdtNRYpUWFDAV0BXS0gbGaQrGxtxoYCoGt40hoSsKAlaQcQSkEkb94A+IqXq9WltJWubRJJHYAFRJ9AAa8v8AGHElO6gKSPuUE8tYBAJcAUZkCFQjbyE1z5srjwmVx49uprPCvH1Pp1RSoBLQuUQCQSq9Ss+QAxv/AK6LRcQQ6i9J7SR3HoawngbS8tGobK7PtaW0NjspSg8lSfgBdV4/wNemWyxzAtl53qgFKulC1RvgXIT7wY8zXJjz6SZ0zxbJGjTq0lZRPUO0H67UeKz3E+IJbLwaSQpDbQu6uWUl0gWycGJz3xkxjrT+K2jYOoqH94Egm3BiSd8kGujH6q//AERn6euhoIp4pm1hQBSZByCK6iuuznor+MNFSWwDH9o03yD6CR8QCPjWS8GcRWvRKW4slDSkstoAQmACBvbJxbuc/Orvx9cdGUoBKlLSBAnIlQHYCSkCSe9Ung7RKa0D3PBEPplKSPaUQQceQt+Vef6p8v8Ag68C4NH4P4EhWqcJnr07TntfhUCE4iARYR3BjtWZ4pxFT+n1KSi3lapOnSnBu++ZsWTG8qBx5962HAOFrS9eSQ0rRM2Kkk9JWCj09od8gnyqr4x4PebQ6qxQu1LDgttUhaU6hi5aoyAEJnt7IFcV0zroivaEMshphaQ42hyUBXWAoIWsnp7cxs+lyTmuOAoUpthT82pa07oJAtbkgXSoyAO5jzmrV/Sw86LxzA2u9NqglI5LQVB2MAIPvWfI1UcM1Lg0jyXUqQ2WA2lxaFgBJWpWDi6SqBB/EKE20DRD0mgabZkOE8hSyhUptJS6FZOBlITEHv61zxHjrjbvKY6itNpvzCkhSllISoxCE49U53xj/talJSCBBUVEXEiUqAn+Ikwc+VWD2neD7OoUhYSougBSSEfeNrCSFHCpnz8qrVOydkbXXKuW26FLbkrMEGJN2fMkHPn86kp4qHA3pgnKA4pXllcpiPRZ+VV7qbebYq6/oWIPSFKzb6+16Yo/D+Du85TkQCISZTdEpzA91a7GTSf+JOnLWg0iQojmlCTndMLxttnvPsitsxwxtKUMNC1TAZKVTIiUdicYt98dqoONeF3dRokqcUixDCVpUpQuQodRNpM4EeU52rXtaRLilJQFFYbbUognrQbFQLjEgEfKudvhFkjmKUV3FNFe7seU4nEUorpRgSdhms8z450ykLcBVYlKlA2mVACcD17VmWRR6sag30LtTyQYKgDvBImuhXg3HfGT2pMuLMXFQQItTnpGPaIGJNXnHvFDrOmQ2w6QXQ6XSDeSCQBlUlJPXkRUPyKdUV9jgtmvEI1PE1OtnpaCkNHzS2la1LEfmKTnytrd6HigeJn2ok+vYn+vOvHPCT55gTbA5boBjuWXB8P962nh/XqXqmmWiC6ZVbP4EplZV5CK51lcZ7Ms8acaRuopoobOpuW4i1QLKkpc2hKlovSJB/LB+I9YNXdHIpK0crg1wzmKVdRTU7M0cCnBrgV0DWbKUVfinXKa0ylISVrIKUgfmUhSUkz2BM1nHeBO6jTadtLa1KC2VOKCVEA8gIWZ2krJ+Z7Vo/ErhGnxnqSP1q68M6pfLwD/AMkHpUYPLaGM+UH41wepf7HTh6UUvAfCmqSNOVsqTyloUQfMAp2G/tqo3FeAPAMq06FOhp1SzaATnCk772/WvR+Y5G3+X1/nrIvcc+x6dK9PL6FahYVcLINhJAJV2gdszXH3OmzFeJNTq1OONoYcglML5a9pS5MR0mQPlULgWi1CnDzUrsCFCFXoF8GySMgSI+Ir03hms1Dtr5bUQ4JsSQIjb8UxEVFa0YDTqVOIAU62pUzCFBxAsJP4pTbvuaezXAqPOeIabWBxQaU/aparD94UhJWbSfOBE0PxvoHjp0FtSwpJBUkLcJPQ2khVxwq/mmBiEivTXG0ywS4iUABGD1iTlI74naf0rBeMnQp94BYIuMgDY3qKpM73FSc/lNbhJtmZUkZ3g2pfeaS28paS0kNgGSFJBJSoiYkA2zv0itjwhhYaBk/3ikQEiQpJSJIxIgg+4VlOBkoWY6hG0eYI8/dW64K82WRzJEvuxCCYVchJEj2eojPp6TW8ivlmY8dDaM8CtCXCuIGTE9MEnF3x77d6lHgmbcFJBPsgDcSDvMye3apOlK7ETH4ew8v5qMpR5gzmxUJjBEpk79sf4qhqitswrnCEfanVJSkOFLgX0uglJS1dKpE9KGxjyHlgHFNNy9IA6UnTqDcA80i0ALSImdkk/A96uX3EfaVqStJV95cgKNyBy0SSPwjpGf4xVZ4iZC9Khtx1LSAhsJdJhKpbcSIMgHe7ftSigtlAvwzo0FaC00CylOLVYvISIxklS07d4qZxrhqFaVhboQW4CmQC5ElBgpBwkwDG1danTo5rqjqECUIKwSAW4c06hd1dM2gZj2hvtWd8S6hSk6dlLlzbKUwobOKs33yION9iapGNvqKUqRndNoUh0hEdRM4ETJPcZ3V86veE6U3ogwSsJnOCVRmM71ntJpylz2plRgeRkk9/X9K0nAwbmwBI5iZ94dnz8zFUaJpnoHDPD6yQFOEXImAtyBECPdCtqm6Ji7kgoWku3HJuDdoyk53xGPSi8LU7emQPYVmB5o36qfRtNc3Tm5QWkucpNsJUCCFzAxFxgGNqhSK2ZPxc28l9SW0LtRCUqSkgKNoUT0+8D/p9az7ml1P2dFwdDoBK7ObO68kHAFthGe5mvRfFWnDhAdcDQS8koKhhZs2EmJyflVfq2AV6gqcSnmaa12RlpPKIClAqwIJOY29a1sxUYLh+m1RDvM5gTCeWVF0GYcK4iQozy94EKPlUfTM6rnJBS6EAkrC+YkQEKtyNuuAcbE1ufsoDLQDySGnFFswIcMAkJzk5jE7UN/TJ5urh9BLqF80QJZEuZX1YElY6o9k07FR5J414G6VlwIWoeyCUqwkEkEEjIyfiD8KdXB33FBS0EDAE2ifcJrceLeLc5xELENNlCRGVxzOveYMmPj51XhcpbKvwqBSMZMbTPrVbaRjhkPhXANQFAIbUST2idj5GtT4b8GvM6o6h9osoLD6VqVaRapFpURcNpE+lWHANU5zGwE/iVBgHNih+aK3GsWotKD5taLD16kgdKYSVH2jsPQ1Ob7GolFwrhpbU44FBSHUtFBH4whlhkrABMJHKTuf+ZU+jq5SdO2UOykNFLZUACttS2ZUcgyF2Db8W1RzXX6Z/qc+ZfsKlVFxDxppWXChbkqG9oug+RjY+nrSq/uRXcloy2BqIvjLKVWqcSDnBMbEpP6gj4V5U1xx5I6nV47XqEdvOoZ1C7iSSqSozMnP+/wBa5Jer44RTU9Q8RcXbDdoVKuYEwIkEZM5wMVp/DfEAG4js1BBSCehsdXV5gj3AV4dwHX8x9JVvBncxjY9pmf629v8ADeobS2QooSVKZABIFyuS0QAPOEnH8JqUsjyLZlsao1p1XtGFSY/EjtjAvxWI8UFz7AlLqUJX9on7soKYsVGAo5863/P9qSkDEdj5mZrz/jziRw1PLaUj+1AlK4mSIuHp1foal3Kdi+8J6twaZkBMp5aBu3OAbjlX8vyNVrumcLDyQMr1KHAb0gW/aAs/ikG0HFWnhPixOmZbSjIaaUSYgBYXIHkRaJn81ceLOHrDfPQ44lSIwFdO8bA+cbzSfU12KzUNuBWlNv8AdBIWL09r0mIVB6iN6wvjDhTjb7hgfelTghaTu86fPHSU/rXonifTKc0aH7ikpCCQkwJUEm/HeTWO8dagvrZLhP8A6VowDElRWSTFUgnZifQyfCHy2ohQ3B2I7ggd/OtzwvR8xoAFAjUOOC4oyC826I3z0xjvHoaxGhRasjMEdztEnvWnQlfJYsuP9rXNuTadZp87ezaCZxgH4UmuDMT1ll8KaSlSZBASoXJ2Ig96lKdVfP4LTPszdIjvtE0tMehHwopd6gmDkEz2wQI9+f0NSNmCd0i06rUOQLXEuJSQUkyW20iR/wBB/Sgca0i3tElkAXpbZEEpAlIIOZ99Hf1KxrHxY5YEuZPsK+7YPTiDlRHwVVN4v1Dp0DJbLvN5bchBXzJ5LkghCgqZA77x3pRNC1nBHFLfVAh5tIEkbpWyc+XsVnPE2gU2WPO1JWnGCkFBGfh8qn65D41GsIU8q37NCEqdNg5zAUQkKhIi6SIETMiRVbxl5wtaIkqyyi6+SodJUbpJIMkTJnFUg+TElwUGnUoLE/nURkbRWl4G/lA78xO0f+7Pn5VktE4oagyVHrVEknurae21bHw8cjzKh/8ALFbowj0zh+t62zbslf4kfw+tc8P4W8HNMolMM80OezKrxgpxjMTttR23OpGY6V9/5ap+EtOc3QGFwn7RfgwJm27GPTaoMtRJ8YaZx+EtASh4KNygMcvtB9Rv61W6vTuKc1CkgQ/puWjrGFcspkwcCSNs1f8AjLhF7ZdC1SgezOBmJEbGovDdC5qtEAtwglJAOZJSophXpjtSXAjO/Y3QwykxLLqlLhY9kkKxmZjzqs49w98J1xEQ+0sJ68xetS5/6FD2Z7+Qq/8AAocPOaKzahScEkqTdcCEzt7O3nVD4h4crS6lxvmLKXG13ST1JUhRlQ8wRv6GtrqZb4PONcwu8KjCUZznAVt27ipWiUSlpXZKwvZXnttAo2rYG8yRgGc4rvhepJsTiDdPwUI/eqsmjTcC4pa42LdlKOZ/KoRhJM5rcanVF9sspTBdYeQFEOGLgkTARnf9KynAIDjRNo+8OZG1iq23FH0qZWkKSSrTvgAESSQkAD1qE+pWBlvF2gUzwuFnpYaDS1AOAm53TruEoHZB796ynGPHc6aGASA2QtajYSYgJGZEgzd7o3xqfErKlcMbFpKkNG5EiQoanSrSkiR2ST7ga854wleoUTyG20mCpCEhIIAAE9R6se17vKiGVQ6szNKzCc0kkgQCThIwPSlWlHhB4eyhMZ3WQf0TT0t4+RUbEcPQIIbaB8wyyk/oiab/AIYkmShGcTymp7d7J7CrVthnF2oHratrbtgj3d64Slq4gvoIEweY0mR2wdu/euH2s3+sWrKzUcHSuO0flCEfO1I9fmfOpqEqFufZUFDyuSFJSSB7WFHBkZqS2lo7uwMTDrRPniB5fQ0LkJMw6hMfmUgzvtkd4z+lGmfz9govsSW+KPJ2KfiifrQ9bxF15IS4sEAhQgWZG3sxQRZI+8TBwTe1gyO3lBJ37fGpH2NAQCp9uYza6g5AyQmMjyzmj28/n7HUvIfS8eebbS2jk2pTaJbSTHqSCTRtR4q1K2OSpbdltuE5j31WfY0QDzgc9lNjp8oUrCvjHuqQvTMD2XTcRjrZtGDEkJJ3A+fwp6Z/P2Gsg7niZ9THIU4nllIRECYAAGQZ7CqvVgulJUvKUJbESOlMxOcnO9T3+HthBh7qAUY5jJBjAwIPvrGucWeOpQ0EHlqUlJcUFwM9Sp2A8p8qahn8/Zlxl3Lb/hSAq4qBP8WfqqrbScWU0IQtkb/8sEmexzmo7nCUXgBcgxKr2gNz5z2jeKK/wq0dDqcCT1NmYBkWhQgzGZNGuf8Aq+xqEiyb8Vvp25P/AGEj6qqLw/j7rCnCHAsuEFQcBcCYKjCArCB1HA7ADtUfS8KCggqeHUcgFsFIjO6zJoy+DIugOnuBKmh/L3Pp8+9LTN5+x6yJSPGLxgQlZJx0EEnbZChNXPACrUOOJcSlFsX2XJumRbcFkymCDnGRvNZDWalWmQeS4orUPaSGiUgyCQqCQdox3J/CRTeGfHL6EqWtgqPSyhKEWfdolQUQtY7rIkE5q+LHJK5M3G11Z6R/5WY3CVA+YccB88kGSPSsjxrRcsLbWhK0pWpSlfeEyv7wqJK5GFAegAGABUXWf+KD4TLekcJ/iSgj/K6TXHBvEr+oaU44nlrceVKLAICUpQgwtUgkDzg5qkla8G3zwVWp0KFpbHLw3dbaD+IybjJv9JJjtS0mmQ2ZFw2wsFaRBnYnFTtZoVAhTaxkyoCxKQD2CRsd5zFJvQINty1JJWQepGE/IZmO8Vy65u0n/ki4SJen4upPsKa+LKR9amI8V6gbOM/9lP8AXaqxXCmpw4o9v7xqd8zJEYrlegZBw4v8Udbc422B3/al7eb+r7HrIm6vxS+4lSFuotUCCAhIwfKDig6DxC8y0G23EhImBZJyoqMmfMmqDxDrOQ2OQl11ZuhNoNoAwpRSD37TNLwtq1vhStQFNQQAAAknpkmV+vypvFmS6/ZmpWXPD+LLZWtbbiApZBVKQcpKiIBVj2zQeK6g6lwOOuArCbQQIEdXYH+I0UoSJ6nCRGym4Pux76gusqOwMfxWz7IImMbk7eUVnTP5+x6yIn/A2gSTJuMmc/U4+Fc/8EbHs9Pw/wBKnnSAIBzf3gptGY8p2ozWjQUmS5dEjLYTPln4bUtM77/YtJEFrRhO1h96Ar6zUpOpWkQOUMESGm0kT5EIkGjL4WkE5URAghTXrMnbsPnQ9VwwD2STtupuO0+yDnO3pT9vP5+x6yA6HVOMpKUuXAmSHYfzAG7qVEbD0+dV/wBh361wZkcxUGfSrd7hrcShTnuUW/67fqKAzw+ZBORP4mwD7pnfHnvR7ebz9hrIq1aAfmV/iNKrA6RAiUrkicFvE9tt6VGmbyKpFlqOMafCb0JwQrZMEQRk4zn5+dJrj7SASFJKgoEERlNlxUCN8KP+GvJVaBQA+5X3PsKn6UVjSqLiilpfsrEhCgILagRt3BIjvNd9LyUs9Tc4mypKlXtkWkeZmJCT6z29KWm4gypIHMbK4ut6ARAlUpHlNeTK0ZiCyucn2FTBGDtt8a6OlMzylQRj7sxtg+z/AF+tFLyFnrml420Aq5xAAciTaAoEFQIkbTd8jUfW8SbDgSS3P4lGIH5ZxiZJ3z6V5Y1p1cpYDa4KkSLTMgKjtJwf19aZDAkfdqiB+HfA/hjelXyFnqRc06AVJU24FL3hByYBTgZAE47edGS6ypKetsEdUApkgR5DIHf65ryNDPSehU4B6TP0mjlPS3KTAuiQPzSe31p18hZ6n9uY5fUpoEoJ3TIJwBEbwSPrVcjh7AduccSVNhISLkpSe8lJOT6dpFedFGFdJjPb191MhWAM9/8A6x+/7d6NfkLPWF61uUQpqJInojCSZk7iCM+ojeh/aWSSkKb9lRGEnsfL4/KvNXH8pmf7tI3GemE7ekVHWsW99xmc9/jvFFfIWeqo1TIElTIICVCC3InYGB7U+dM9qmARKmxEA+zkQmITHmon4V5Up4SM9hOfVU/pH9RRdVqRcu45zi4Aj6fpRr8hsap5wuNvBMXlbUCUpjK5AMxsMj0nvT6HUpSloOWpIcBytKySXBEynPbbse1ZIagQM9/zemKc6gXYPli4eX+taEafiJAWvKgA4okgISIvJMEIB2q18LupU0OZbs51LUJ/vnYEEg7W/CsNqtVlZKjdefxQR159R8PpXB1GwuJ3J6pn2QKTV9xp0epOraGErZVdIiUzgAmbdtiPeR5im1nEmSIvQBBV+EyTJA7e7cbV5kw+m/BzcI6hviPTJrg6oQeoTP5hO9LX5HsepDUtJtSFpmIJPJMRhSlFWZM+X6UFvUtFShe3iIjlwVG3p8og9h8q80S+iQCQOkbKEbnb4V1p9QkKkEXXCMpnCsDP/wCUa/IrN/xLlLWm15AubKITYmDPtdJGYXufy+lGHIaCgh0LSlEiS2VlfbJyr3dprzhb6ISJG+eodgYn4xvXaHklZ2gAfiHrkdqGvkLPRmOItqSIWgSvMlPaBNpzGJobeuZN3Wnc/lGyre3oZ+FedadzBiPx90zsqf6+VOVpvT7AwZi2N0x+/wDU0V8js37vEmwpIvQobnaPaRg/5vlRzxRkN3JWm+1KVCEEZMTsSAJj4mvN3Fp6rvXeD2HnijId6R/LmLdrk7yJ3j1/WgVm0XxBuf7xBEwIiAJIuA7zAP8ApXGl1zSkhMpEpkggXQDJHmMb/wC1YxkiViBbIkQImMxiNooukWoJTZcCQYAxi1U79omkFmxTrWgVArQAnl5JAmZCoJ9qB38xUnWONILUKSU3KJtUlUAJUPL3b+fvrFOPu3zdEJySrpGe/aoesSpRVzEqUoyATK8SYE57dht6UUvIWehabUtKTizGPPb1ETSrz1Lc7NuH3JJ/alTr5CzZq1RJjlqgY75E+7vSRrQlU2LySTIIyBA7VZcylzK6vxl5Of3mVS9ZMkoUMRjY+pxQRxRIAuCgDaAe2xj9Kt9SSUkDvj9Kx/GXyhPJI2KSkztaII+SqhkxaMrCexeM8aFpgKNyhgRmZ2+X0ojnEGzBtWCRiQABMGP5hifdUDw49cBkDlFKjnO6vjtVnxTVNqU1yzcA6VEjIEzUShG+2oAJA7idxnzyPQfOu161EAgiATiR5DOaPxNKjzO4KUx3/EmfpUNnhZFhxn9MGtRjYm6DHXtWHKspP5QZ+fqaoNasc9spVgFJJGMdNasaBHkPfTPcNQsAKGB/Xxq34zJe8iEvXN9J37fh9U9z/UUlaxvt5He2JgnsfT9a545o0oZBSALIHwn65oPBNaFsuFIHStAE+sSPp86lkg4OikJbB2de3AmZHon4ftXRebCt8wDMJ7pB+dXfDtUlZQCBPKuMgET5fWutfxhlKVBtIBSQCYG5I8qkUox+tabUhZT3skYmZVnHoB8hUfh7SSlCbQVX5J9VSD6itS4tPNUqAbkkRHmn/b6VWcO6mHLgICAASBICVE4+Jj3VqzNFNxNqSqNrzHuuMfpUzg6UoaBVEkqzIn21xv6RVSNUuB8Rj31Z6jihsQkDqcKpMZhCQk+6bfrToVkwOpnckDI29Exj+aiL1SVDaBcewxvWZLkSRnv7hOam6XiICo8qKCy9b1aQEiO38OAe3wrhDguukST5DsZmfeR8qslcQaQxcfa5SVSdpIPn61bt2g9YBFiYwD1ECZHvmsWaow2ulUkkE8spjHaSNvfvQ+CuENqS4e5j3QP3rWPNpUZIHyFDVpUHttXV+O2Q91FQh8JkADKrpx+LNA+0DeATt27yTV4dImDj96rmOFkTPrHak8EkNZUQ1vgxMDEGY23PztrtvWiCJxHpsDI+lZbirC7zM+WKPr9GsJQpE7KmJ7H0qOpuzRHVI8vMzMb5j4YFcIdBAABMC2J7H2vhWf4USV58lH5JJ/arvw+zbqQpWxQtH+ID/SlQ7JRZGwB2EwCcZPl3BA+NMlSsSgwCSBnHSQO3mRV6zAU6fzKQR7ghKY/yiuuZXRDBsrZKWWnwZ9AUkAZ2EyO8ZpVoL6Vb/GXkz73wR+ZS5lR76V9dZAk8yqvinDi6QY2Kjv2KQBv7hUy+ugqsTipdTUW10KXwu0UF8K/EnvtIkRHferHRaABHVuYPy2qRpWiFLkCFRHyE/v8AKuxXPjxpN2VlJ0qEEZknERRgqhGaePOrrWPQm7fULzKXMrkN0Oa1sLVguJwpu1WxW2D8VpFU/AD9y6lHtcyR6gLR8umf9qteIYbmJhSPnemKTfD7WgEwqAQD3OfP+tq5My2l/BbH+qJXh63mgGZDABz3Azn41Raq5KXlE4LoI87AtANE4O2VOKUDkpjeAAFkEe/96JqWbkFK8k/S4K+tcyTLWGf1IKSoZJSQPP2RP0ND4O7LdmwUlM/FSrvfQuGadQRC9wVAfE5NGLMQE7Jg+/fFb9qVJmd1ZWJQCkkfmMf4kgfvXLui+9Ch2BPzBH71KRohd0xaF3CNtkGB89/fUzlzdt2AoSbY20jLrFt38Qj9a7b08QucGR+sftU3U8OUXpKTbBMiCJ323oiWp03cEEn4TtRq11FYbxO5LDFvTIAO/vj+orSLd6iZ6SEADtuJNUiNIXGU3k+wk+uaKp5QLQkwFdRgbASCfLIisKDas1sros+bTcyovNpcyvVOElc2lzKi8ym5lAC1WkSsyoA0vsqbSmB3/WlzaXMrOq6jtmb0eksfUj0VHxSavtDpLTJ3FRlNf2pK+wQJ98mKsHHcn31zwx1NlZS/Ukcylzai8ylzK6iJJ5tKovNpUDOAa6TQ3VBNE0zggk1LZ1ZtRO01ISCO1C0q0FWTFEf1IK4TERWG2bSSK1XEil5SFXYEptiTIHY53Kvn6Vc7fvUcalI3IxUJ3Xk7YFKMWNtIlL1PVmuOfJzUVLgJyaMFJqnCMcssNOgHvRXylA8qp0ayK4d1RVufdWdXZrZUTnNYlWCJEg/LP1rtziIiEj9qquZS5la1RnZjcL1g5gMSOWqSZHUFJJO3ncakEihB4BASAAASZ7mfWuL6xjhrdjk7JPMrgHM0HmUr6q6ZhDaJzCp/OofSaI0CCZoCMKPwrvmVKEK5flm5MkX0DVp+7UEjttTcylzKo+TK4D6XVAthPcIQCM7gQacroDTgSkpA3Mz391NfWMa1VDk7dki+kV1G5lLmVSzNEjmUuZUfmUuZRYUSL6V9R76bmUWKgT+pUl9ICZSoCT5EE99tjU2+oxXThdZXDZp8hyulzKBzKYuVqzNEi+lUfmU9FgcvakqMmuL6BdSupDD304dqPfT30WAfm0r6BfSCqLGHvpX0C+lfSsA99K+gX0r6LAPfTX0G6lfRYw19PfQLqV9KwoNfSvoF1K+iwoPfSvoF9NfRYB76V9AvpFdFgHvpByo99K6iwoPfSvoF9K+iwoPzKV9Avpr6LCg99K+gX0r6LCg91LmUC+mvosCRzKXMqPfSvosQe+nqNfSosKHp6VKmManpUqQCp6alQA4pU1KkAiaVKlQAqVKlSNCpGlSoENSNKlQMVNT0qAGpqVKgBGlSpUAKlSpUAKmpUqAGpUqVACp6VKgBjSpUqBHJpUqVIZ//2Q=="/>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 name="TextBox 2"/>
          <p:cNvSpPr txBox="1"/>
          <p:nvPr/>
        </p:nvSpPr>
        <p:spPr>
          <a:xfrm>
            <a:off x="2819400" y="312738"/>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91992983"/>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6182"/>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7" name="Rectangle 256">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390" name="Picture 16389">
            <a:extLst>
              <a:ext uri="{FF2B5EF4-FFF2-40B4-BE49-F238E27FC236}">
                <a16:creationId xmlns:a16="http://schemas.microsoft.com/office/drawing/2014/main" id="{3830547E-5EE9-4C97-AD5A-DDA07B427842}"/>
              </a:ext>
            </a:extLst>
          </p:cNvPr>
          <p:cNvPicPr>
            <a:picLocks noChangeAspect="1"/>
          </p:cNvPicPr>
          <p:nvPr/>
        </p:nvPicPr>
        <p:blipFill rotWithShape="1">
          <a:blip r:embed="rId2">
            <a:alphaModFix amt="50000"/>
          </a:blip>
          <a:srcRect r="10999" b="-2"/>
          <a:stretch/>
        </p:blipFill>
        <p:spPr>
          <a:xfrm>
            <a:off x="20" y="1"/>
            <a:ext cx="9143980" cy="6857999"/>
          </a:xfrm>
          <a:prstGeom prst="rect">
            <a:avLst/>
          </a:prstGeom>
        </p:spPr>
      </p:pic>
      <p:sp>
        <p:nvSpPr>
          <p:cNvPr id="15362" name="Rectangle 2"/>
          <p:cNvSpPr>
            <a:spLocks noGrp="1"/>
          </p:cNvSpPr>
          <p:nvPr>
            <p:ph type="title"/>
          </p:nvPr>
        </p:nvSpPr>
        <p:spPr>
          <a:xfrm>
            <a:off x="864870" y="1371600"/>
            <a:ext cx="2498816" cy="3531923"/>
          </a:xfrm>
        </p:spPr>
        <p:txBody>
          <a:bodyPr>
            <a:normAutofit/>
          </a:bodyPr>
          <a:lstStyle/>
          <a:p>
            <a:pPr algn="l" eaLnBrk="1" hangingPunct="1">
              <a:lnSpc>
                <a:spcPct val="90000"/>
              </a:lnSpc>
            </a:pPr>
            <a:r>
              <a:rPr lang="en-US" altLang="en-US" sz="3700" b="1" spc="-10" dirty="0">
                <a:ln w="22225">
                  <a:solidFill>
                    <a:srgbClr val="FFFFFF"/>
                  </a:solidFill>
                </a:ln>
                <a:solidFill>
                  <a:schemeClr val="bg1"/>
                </a:solidFill>
                <a:cs typeface="Book Antiqua"/>
              </a:rPr>
              <a:t> </a:t>
            </a:r>
            <a:br>
              <a:rPr lang="en-US" altLang="en-US" sz="3700" b="1" spc="-10" dirty="0">
                <a:ln w="22225">
                  <a:solidFill>
                    <a:srgbClr val="FFFFFF"/>
                  </a:solidFill>
                </a:ln>
                <a:solidFill>
                  <a:schemeClr val="bg1"/>
                </a:solidFill>
                <a:cs typeface="Book Antiqua"/>
              </a:rPr>
            </a:br>
            <a:r>
              <a:rPr lang="en-US" altLang="en-US" sz="3700" b="1" spc="-10" dirty="0">
                <a:ln w="22225">
                  <a:solidFill>
                    <a:srgbClr val="FFFFFF"/>
                  </a:solidFill>
                </a:ln>
                <a:solidFill>
                  <a:schemeClr val="bg1"/>
                </a:solidFill>
                <a:cs typeface="Book Antiqua"/>
              </a:rPr>
              <a:t>Documents</a:t>
            </a:r>
            <a:br>
              <a:rPr lang="en-US" altLang="en-US" sz="3700" b="1" spc="-10" dirty="0">
                <a:ln w="22225">
                  <a:solidFill>
                    <a:srgbClr val="FFFFFF"/>
                  </a:solidFill>
                </a:ln>
                <a:solidFill>
                  <a:schemeClr val="bg1"/>
                </a:solidFill>
                <a:cs typeface="Book Antiqua"/>
              </a:rPr>
            </a:br>
            <a:r>
              <a:rPr lang="en-US" altLang="en-US" sz="3700" b="1" spc="-10" dirty="0">
                <a:ln w="22225">
                  <a:solidFill>
                    <a:srgbClr val="FFFFFF"/>
                  </a:solidFill>
                </a:ln>
                <a:solidFill>
                  <a:schemeClr val="bg1"/>
                </a:solidFill>
                <a:cs typeface="Book Antiqua"/>
              </a:rPr>
              <a:t>Required</a:t>
            </a:r>
            <a:endParaRPr lang="en-US" altLang="en-US" sz="3700" b="1" dirty="0">
              <a:ln w="22225">
                <a:solidFill>
                  <a:srgbClr val="FFFFFF"/>
                </a:solidFill>
              </a:ln>
              <a:solidFill>
                <a:schemeClr val="bg1"/>
              </a:solidFill>
              <a:latin typeface="+mn-lt"/>
            </a:endParaRPr>
          </a:p>
        </p:txBody>
      </p:sp>
      <p:sp>
        <p:nvSpPr>
          <p:cNvPr id="258"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435" y="2057400"/>
            <a:ext cx="20574"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391" name="Rectangle 3">
            <a:extLst>
              <a:ext uri="{FF2B5EF4-FFF2-40B4-BE49-F238E27FC236}">
                <a16:creationId xmlns:a16="http://schemas.microsoft.com/office/drawing/2014/main" id="{DB129313-76A2-442A-B4A4-02651A345818}"/>
              </a:ext>
            </a:extLst>
          </p:cNvPr>
          <p:cNvGraphicFramePr>
            <a:graphicFrameLocks noGrp="1"/>
          </p:cNvGraphicFramePr>
          <p:nvPr>
            <p:ph idx="1"/>
            <p:extLst>
              <p:ext uri="{D42A27DB-BD31-4B8C-83A1-F6EECF244321}">
                <p14:modId xmlns:p14="http://schemas.microsoft.com/office/powerpoint/2010/main" val="4104738926"/>
              </p:ext>
            </p:extLst>
          </p:nvPr>
        </p:nvGraphicFramePr>
        <p:xfrm>
          <a:off x="3732023" y="152400"/>
          <a:ext cx="5010403" cy="648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3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0"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1"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p:cNvSpPr>
            <a:spLocks noGrp="1"/>
          </p:cNvSpPr>
          <p:nvPr>
            <p:ph type="title"/>
          </p:nvPr>
        </p:nvSpPr>
        <p:spPr>
          <a:xfrm>
            <a:off x="1542669" y="724137"/>
            <a:ext cx="6056111" cy="1618489"/>
          </a:xfrm>
        </p:spPr>
        <p:txBody>
          <a:bodyPr anchor="ctr">
            <a:normAutofit/>
          </a:bodyPr>
          <a:lstStyle/>
          <a:p>
            <a:pPr eaLnBrk="1" hangingPunct="1">
              <a:lnSpc>
                <a:spcPct val="90000"/>
              </a:lnSpc>
            </a:pPr>
            <a:r>
              <a:rPr lang="en-US" altLang="en-US" sz="5400" b="1">
                <a:latin typeface="+mn-lt"/>
              </a:rPr>
              <a:t>Application Requirements</a:t>
            </a:r>
          </a:p>
        </p:txBody>
      </p:sp>
      <p:sp>
        <p:nvSpPr>
          <p:cNvPr id="16402" name="Rectangle 3"/>
          <p:cNvSpPr>
            <a:spLocks noGrp="1" noChangeArrowheads="1"/>
          </p:cNvSpPr>
          <p:nvPr>
            <p:ph idx="1"/>
          </p:nvPr>
        </p:nvSpPr>
        <p:spPr>
          <a:xfrm>
            <a:off x="963930" y="2969469"/>
            <a:ext cx="6056111" cy="2800395"/>
          </a:xfrm>
        </p:spPr>
        <p:txBody>
          <a:bodyPr rtlCol="0" anchor="t">
            <a:normAutofit/>
          </a:bodyPr>
          <a:lstStyle/>
          <a:p>
            <a:pPr marL="0" indent="0" eaLnBrk="1" fontAlgn="auto" hangingPunct="1">
              <a:lnSpc>
                <a:spcPct val="90000"/>
              </a:lnSpc>
              <a:spcAft>
                <a:spcPts val="0"/>
              </a:spcAft>
              <a:buFont typeface="Wingdings" pitchFamily="2" charset="2"/>
              <a:buNone/>
              <a:defRPr/>
            </a:pPr>
            <a:r>
              <a:rPr lang="en-US" sz="1900" b="1">
                <a:cs typeface="Calibri" pitchFamily="34" charset="0"/>
              </a:rPr>
              <a:t>Please Note:</a:t>
            </a:r>
          </a:p>
          <a:p>
            <a:pPr marL="0" indent="0" eaLnBrk="1" fontAlgn="auto" hangingPunct="1">
              <a:lnSpc>
                <a:spcPct val="90000"/>
              </a:lnSpc>
              <a:spcAft>
                <a:spcPts val="0"/>
              </a:spcAft>
              <a:buFont typeface="Arial" panose="020B0604020202020204" pitchFamily="34" charset="0"/>
              <a:buNone/>
              <a:defRPr/>
            </a:pPr>
            <a:endParaRPr lang="en-US" sz="1900">
              <a:cs typeface="Calibri" pitchFamily="34" charset="0"/>
            </a:endParaRPr>
          </a:p>
          <a:p>
            <a:pPr eaLnBrk="1" fontAlgn="auto" hangingPunct="1">
              <a:lnSpc>
                <a:spcPct val="90000"/>
              </a:lnSpc>
              <a:spcAft>
                <a:spcPts val="0"/>
              </a:spcAft>
              <a:buFont typeface="Arial" charset="0"/>
              <a:buChar char="•"/>
              <a:defRPr/>
            </a:pPr>
            <a:r>
              <a:rPr lang="en-US" sz="1900">
                <a:cs typeface="Calibri" pitchFamily="34" charset="0"/>
              </a:rPr>
              <a:t>Provide updated mobile number, email id and Skype ID of the student as the same will be required for interview by institution.</a:t>
            </a:r>
          </a:p>
          <a:p>
            <a:pPr marL="0" indent="0" eaLnBrk="1" fontAlgn="auto" hangingPunct="1">
              <a:lnSpc>
                <a:spcPct val="90000"/>
              </a:lnSpc>
              <a:spcAft>
                <a:spcPts val="0"/>
              </a:spcAft>
              <a:buFont typeface="Arial" charset="0"/>
              <a:buNone/>
              <a:defRPr/>
            </a:pPr>
            <a:endParaRPr lang="en-US" sz="1900">
              <a:cs typeface="Calibri" pitchFamily="34" charset="0"/>
            </a:endParaRPr>
          </a:p>
          <a:p>
            <a:pPr eaLnBrk="1" fontAlgn="auto" hangingPunct="1">
              <a:lnSpc>
                <a:spcPct val="90000"/>
              </a:lnSpc>
              <a:spcAft>
                <a:spcPts val="0"/>
              </a:spcAft>
              <a:buFont typeface="Arial" charset="0"/>
              <a:buChar char="•"/>
              <a:defRPr/>
            </a:pPr>
            <a:r>
              <a:rPr lang="en-US" sz="1900">
                <a:cs typeface="Calibri" pitchFamily="34" charset="0"/>
              </a:rPr>
              <a:t>Intimate the student that he/she will be interviewed by the institution representative and prepare the student to face it to reduce the chances of rejection.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AC4B90-9968-7244-328C-5730B57265C1}"/>
              </a:ext>
            </a:extLst>
          </p:cNvPr>
          <p:cNvSpPr txBox="1"/>
          <p:nvPr/>
        </p:nvSpPr>
        <p:spPr>
          <a:xfrm>
            <a:off x="990600" y="152399"/>
            <a:ext cx="6662057" cy="590931"/>
          </a:xfrm>
          <a:prstGeom prst="rect">
            <a:avLst/>
          </a:prstGeom>
          <a:noFill/>
        </p:spPr>
        <p:txBody>
          <a:bodyPr wrap="square">
            <a:spAutoFit/>
          </a:bodyPr>
          <a:lstStyle/>
          <a:p>
            <a:pPr algn="l" eaLnBrk="1" hangingPunct="1">
              <a:lnSpc>
                <a:spcPct val="90000"/>
              </a:lnSpc>
              <a:spcAft>
                <a:spcPts val="600"/>
              </a:spcAft>
            </a:pPr>
            <a:r>
              <a:rPr lang="en-US" altLang="en-US" sz="3600" b="1" kern="1200" dirty="0">
                <a:latin typeface="+mj-lt"/>
                <a:ea typeface="+mj-ea"/>
                <a:cs typeface="+mj-cs"/>
              </a:rPr>
              <a:t>Sample Questions for Interview</a:t>
            </a:r>
          </a:p>
        </p:txBody>
      </p:sp>
      <p:sp>
        <p:nvSpPr>
          <p:cNvPr id="5" name="TextBox 4">
            <a:extLst>
              <a:ext uri="{FF2B5EF4-FFF2-40B4-BE49-F238E27FC236}">
                <a16:creationId xmlns:a16="http://schemas.microsoft.com/office/drawing/2014/main" id="{57B532F0-5606-4F81-88CA-D6D4191A2264}"/>
              </a:ext>
            </a:extLst>
          </p:cNvPr>
          <p:cNvSpPr txBox="1"/>
          <p:nvPr/>
        </p:nvSpPr>
        <p:spPr>
          <a:xfrm>
            <a:off x="348343" y="1261800"/>
            <a:ext cx="8294914" cy="4339650"/>
          </a:xfrm>
          <a:prstGeom prst="rect">
            <a:avLst/>
          </a:prstGeom>
          <a:noFill/>
        </p:spPr>
        <p:txBody>
          <a:bodyPr wrap="square">
            <a:spAutoFit/>
          </a:bodyPr>
          <a:lstStyle/>
          <a:p>
            <a:r>
              <a:rPr lang="en-US" b="1" dirty="0"/>
              <a:t>Here are some sample questions that are asked in interviews by institutions:-</a:t>
            </a:r>
          </a:p>
          <a:p>
            <a:endParaRPr lang="en-US" sz="2000" dirty="0"/>
          </a:p>
          <a:p>
            <a:r>
              <a:rPr lang="en-US" sz="2000" dirty="0"/>
              <a:t>1. What is your name? </a:t>
            </a:r>
          </a:p>
          <a:p>
            <a:r>
              <a:rPr lang="en-US" sz="2000" dirty="0"/>
              <a:t>2. What are you doing? </a:t>
            </a:r>
          </a:p>
          <a:p>
            <a:r>
              <a:rPr lang="en-US" sz="2000" dirty="0"/>
              <a:t>3. What is your education qualification? </a:t>
            </a:r>
          </a:p>
          <a:p>
            <a:r>
              <a:rPr lang="en-US" sz="2000" dirty="0"/>
              <a:t>4. Why do you want to go to France? </a:t>
            </a:r>
          </a:p>
          <a:p>
            <a:r>
              <a:rPr lang="en-US" sz="2000" dirty="0"/>
              <a:t>5. Where in France do you want to go? </a:t>
            </a:r>
          </a:p>
          <a:p>
            <a:r>
              <a:rPr lang="en-US" sz="2000" dirty="0"/>
              <a:t>6. Where is your institution located in France? </a:t>
            </a:r>
          </a:p>
          <a:p>
            <a:r>
              <a:rPr lang="en-US" sz="2000" dirty="0"/>
              <a:t>7. Which college are you going to study? </a:t>
            </a:r>
          </a:p>
          <a:p>
            <a:r>
              <a:rPr lang="en-US" sz="2000" dirty="0"/>
              <a:t>8. Which course are you going to study? </a:t>
            </a:r>
          </a:p>
          <a:p>
            <a:r>
              <a:rPr lang="en-US" sz="2000" dirty="0"/>
              <a:t>9. Why this school? </a:t>
            </a:r>
          </a:p>
          <a:p>
            <a:r>
              <a:rPr lang="en-US" sz="2000" dirty="0"/>
              <a:t>10. What are the subjects? </a:t>
            </a:r>
          </a:p>
          <a:p>
            <a:r>
              <a:rPr lang="en-US" sz="2000" dirty="0"/>
              <a:t>11. How will it help you in your career? </a:t>
            </a:r>
          </a:p>
        </p:txBody>
      </p:sp>
      <p:pic>
        <p:nvPicPr>
          <p:cNvPr id="6" name="Picture 5">
            <a:extLst>
              <a:ext uri="{FF2B5EF4-FFF2-40B4-BE49-F238E27FC236}">
                <a16:creationId xmlns:a16="http://schemas.microsoft.com/office/drawing/2014/main" id="{71BB37A3-4DB2-CAAE-D66A-90ED95F287EF}"/>
              </a:ext>
            </a:extLst>
          </p:cNvPr>
          <p:cNvPicPr>
            <a:picLocks noChangeAspect="1"/>
          </p:cNvPicPr>
          <p:nvPr/>
        </p:nvPicPr>
        <p:blipFill>
          <a:blip r:embed="rId2"/>
          <a:stretch>
            <a:fillRect/>
          </a:stretch>
        </p:blipFill>
        <p:spPr>
          <a:xfrm>
            <a:off x="6419446" y="2467928"/>
            <a:ext cx="2125844" cy="2125844"/>
          </a:xfrm>
          <a:prstGeom prst="rect">
            <a:avLst/>
          </a:prstGeom>
        </p:spPr>
      </p:pic>
    </p:spTree>
    <p:extLst>
      <p:ext uri="{BB962C8B-B14F-4D97-AF65-F5344CB8AC3E}">
        <p14:creationId xmlns:p14="http://schemas.microsoft.com/office/powerpoint/2010/main" val="3141439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AC4B90-9968-7244-328C-5730B57265C1}"/>
              </a:ext>
            </a:extLst>
          </p:cNvPr>
          <p:cNvSpPr txBox="1"/>
          <p:nvPr/>
        </p:nvSpPr>
        <p:spPr>
          <a:xfrm>
            <a:off x="990600" y="152399"/>
            <a:ext cx="6662057" cy="590931"/>
          </a:xfrm>
          <a:prstGeom prst="rect">
            <a:avLst/>
          </a:prstGeom>
          <a:noFill/>
        </p:spPr>
        <p:txBody>
          <a:bodyPr wrap="square">
            <a:spAutoFit/>
          </a:bodyPr>
          <a:lstStyle/>
          <a:p>
            <a:pPr algn="l" eaLnBrk="1" hangingPunct="1">
              <a:lnSpc>
                <a:spcPct val="90000"/>
              </a:lnSpc>
              <a:spcAft>
                <a:spcPts val="600"/>
              </a:spcAft>
            </a:pPr>
            <a:r>
              <a:rPr lang="en-US" altLang="en-US" sz="3600" b="1" kern="1200" dirty="0">
                <a:latin typeface="+mj-lt"/>
                <a:ea typeface="+mj-ea"/>
                <a:cs typeface="+mj-cs"/>
              </a:rPr>
              <a:t>Sample Questions for Interview</a:t>
            </a:r>
          </a:p>
        </p:txBody>
      </p:sp>
      <p:sp>
        <p:nvSpPr>
          <p:cNvPr id="5" name="TextBox 4">
            <a:extLst>
              <a:ext uri="{FF2B5EF4-FFF2-40B4-BE49-F238E27FC236}">
                <a16:creationId xmlns:a16="http://schemas.microsoft.com/office/drawing/2014/main" id="{57B532F0-5606-4F81-88CA-D6D4191A2264}"/>
              </a:ext>
            </a:extLst>
          </p:cNvPr>
          <p:cNvSpPr txBox="1"/>
          <p:nvPr/>
        </p:nvSpPr>
        <p:spPr>
          <a:xfrm>
            <a:off x="370113" y="1572140"/>
            <a:ext cx="6487887" cy="4093428"/>
          </a:xfrm>
          <a:prstGeom prst="rect">
            <a:avLst/>
          </a:prstGeom>
          <a:noFill/>
        </p:spPr>
        <p:txBody>
          <a:bodyPr wrap="square">
            <a:spAutoFit/>
          </a:bodyPr>
          <a:lstStyle/>
          <a:p>
            <a:pPr marL="0" indent="0">
              <a:buFont typeface="Arial" charset="0"/>
              <a:buNone/>
              <a:defRPr/>
            </a:pPr>
            <a:r>
              <a:rPr lang="en-US" sz="2000" dirty="0">
                <a:cs typeface="Calibri" pitchFamily="34" charset="0"/>
              </a:rPr>
              <a:t>12. How did you find the school name?/ How did you   come to know about the institute? </a:t>
            </a:r>
            <a:endParaRPr lang="en-US" sz="2000" dirty="0"/>
          </a:p>
          <a:p>
            <a:pPr marL="0" indent="0">
              <a:buFont typeface="Arial" charset="0"/>
              <a:buNone/>
              <a:defRPr/>
            </a:pPr>
            <a:r>
              <a:rPr lang="en-US" sz="2000" dirty="0">
                <a:cs typeface="Calibri" pitchFamily="34" charset="0"/>
              </a:rPr>
              <a:t>13. What do your parents do? </a:t>
            </a:r>
          </a:p>
          <a:p>
            <a:pPr marL="0" indent="0">
              <a:buFont typeface="Arial" charset="0"/>
              <a:buNone/>
              <a:defRPr/>
            </a:pPr>
            <a:r>
              <a:rPr lang="en-US" sz="2000" dirty="0">
                <a:cs typeface="Calibri" pitchFamily="34" charset="0"/>
              </a:rPr>
              <a:t>14. When is your course going to commence? </a:t>
            </a:r>
          </a:p>
          <a:p>
            <a:pPr marL="0" indent="0">
              <a:buFont typeface="Arial" charset="0"/>
              <a:buNone/>
              <a:defRPr/>
            </a:pPr>
            <a:r>
              <a:rPr lang="en-US" sz="2000" dirty="0">
                <a:cs typeface="Calibri" pitchFamily="34" charset="0"/>
              </a:rPr>
              <a:t>15. Why France only? </a:t>
            </a:r>
          </a:p>
          <a:p>
            <a:pPr marL="363538" indent="-363538" eaLnBrk="1" fontAlgn="auto" hangingPunct="1">
              <a:spcAft>
                <a:spcPts val="0"/>
              </a:spcAft>
              <a:buFont typeface="Wingdings" pitchFamily="2" charset="2"/>
              <a:buNone/>
              <a:defRPr/>
            </a:pPr>
            <a:r>
              <a:rPr lang="en-US" sz="2000" dirty="0">
                <a:cs typeface="Calibri" pitchFamily="34" charset="0"/>
              </a:rPr>
              <a:t>16. Your course is available in India, why do you want to pursue the same at our institution?</a:t>
            </a:r>
          </a:p>
          <a:p>
            <a:pPr marL="0" indent="0" eaLnBrk="1" fontAlgn="auto" hangingPunct="1">
              <a:spcAft>
                <a:spcPts val="0"/>
              </a:spcAft>
              <a:buFont typeface="Wingdings" pitchFamily="2" charset="2"/>
              <a:buNone/>
              <a:defRPr/>
            </a:pPr>
            <a:r>
              <a:rPr lang="en-US" sz="2000" dirty="0">
                <a:cs typeface="Calibri" pitchFamily="34" charset="0"/>
              </a:rPr>
              <a:t>17. What are your long term goals after completion of the course?</a:t>
            </a:r>
          </a:p>
          <a:p>
            <a:pPr marL="0" indent="0" eaLnBrk="1" fontAlgn="auto" hangingPunct="1">
              <a:spcAft>
                <a:spcPts val="0"/>
              </a:spcAft>
              <a:buFont typeface="Wingdings" pitchFamily="2" charset="2"/>
              <a:buNone/>
              <a:defRPr/>
            </a:pPr>
            <a:r>
              <a:rPr lang="en-US" sz="2000" dirty="0">
                <a:cs typeface="Calibri" pitchFamily="34" charset="0"/>
              </a:rPr>
              <a:t>18. Who is sponsoring your studies?</a:t>
            </a:r>
          </a:p>
          <a:p>
            <a:pPr marL="0" indent="0" eaLnBrk="1" fontAlgn="auto" hangingPunct="1">
              <a:spcAft>
                <a:spcPts val="0"/>
              </a:spcAft>
              <a:buFont typeface="Wingdings" pitchFamily="2" charset="2"/>
              <a:buNone/>
              <a:defRPr/>
            </a:pPr>
            <a:r>
              <a:rPr lang="en-US" sz="2000" dirty="0">
                <a:cs typeface="Calibri" pitchFamily="34" charset="0"/>
              </a:rPr>
              <a:t>19. What is your sponsor's income?</a:t>
            </a:r>
          </a:p>
          <a:p>
            <a:pPr marL="0" indent="0" eaLnBrk="1" fontAlgn="auto" hangingPunct="1">
              <a:spcAft>
                <a:spcPts val="0"/>
              </a:spcAft>
              <a:buFont typeface="Wingdings" pitchFamily="2" charset="2"/>
              <a:buNone/>
              <a:defRPr/>
            </a:pPr>
            <a:r>
              <a:rPr lang="en-US" sz="2000" dirty="0">
                <a:cs typeface="Calibri" pitchFamily="34" charset="0"/>
              </a:rPr>
              <a:t>19. Have you applied to any other institution?</a:t>
            </a:r>
          </a:p>
          <a:p>
            <a:pPr marL="0" indent="0" eaLnBrk="1" fontAlgn="auto" hangingPunct="1">
              <a:spcAft>
                <a:spcPts val="0"/>
              </a:spcAft>
              <a:buFont typeface="Wingdings" pitchFamily="2" charset="2"/>
              <a:buNone/>
              <a:defRPr/>
            </a:pPr>
            <a:r>
              <a:rPr lang="en-US" sz="2000" dirty="0">
                <a:cs typeface="Calibri" pitchFamily="34" charset="0"/>
              </a:rPr>
              <a:t>20. Are you working somewhere at present?</a:t>
            </a:r>
          </a:p>
        </p:txBody>
      </p:sp>
      <p:pic>
        <p:nvPicPr>
          <p:cNvPr id="6" name="Picture 5">
            <a:extLst>
              <a:ext uri="{FF2B5EF4-FFF2-40B4-BE49-F238E27FC236}">
                <a16:creationId xmlns:a16="http://schemas.microsoft.com/office/drawing/2014/main" id="{71BB37A3-4DB2-CAAE-D66A-90ED95F287EF}"/>
              </a:ext>
            </a:extLst>
          </p:cNvPr>
          <p:cNvPicPr>
            <a:picLocks noChangeAspect="1"/>
          </p:cNvPicPr>
          <p:nvPr/>
        </p:nvPicPr>
        <p:blipFill>
          <a:blip r:embed="rId2"/>
          <a:stretch>
            <a:fillRect/>
          </a:stretch>
        </p:blipFill>
        <p:spPr>
          <a:xfrm>
            <a:off x="7108371" y="2188026"/>
            <a:ext cx="1915885" cy="1915885"/>
          </a:xfrm>
          <a:prstGeom prst="rect">
            <a:avLst/>
          </a:prstGeom>
        </p:spPr>
      </p:pic>
    </p:spTree>
    <p:extLst>
      <p:ext uri="{BB962C8B-B14F-4D97-AF65-F5344CB8AC3E}">
        <p14:creationId xmlns:p14="http://schemas.microsoft.com/office/powerpoint/2010/main" val="2264669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3B57A36-2102-BB2F-037C-5AC07B031C3F}"/>
              </a:ext>
            </a:extLst>
          </p:cNvPr>
          <p:cNvSpPr>
            <a:spLocks noGrp="1"/>
          </p:cNvSpPr>
          <p:nvPr>
            <p:ph type="title"/>
          </p:nvPr>
        </p:nvSpPr>
        <p:spPr>
          <a:xfrm>
            <a:off x="628650" y="1271000"/>
            <a:ext cx="7886700" cy="437850"/>
          </a:xfrm>
        </p:spPr>
        <p:txBody>
          <a:bodyPr/>
          <a:lstStyle/>
          <a:p>
            <a:pPr algn="ctr"/>
            <a:r>
              <a:rPr lang="en-US" sz="3600" dirty="0">
                <a:latin typeface="Calibri" panose="020F0502020204030204" pitchFamily="34" charset="0"/>
                <a:cs typeface="Calibri" panose="020F0502020204030204" pitchFamily="34" charset="0"/>
              </a:rPr>
              <a:t>FRANCE VISA PROCESS</a:t>
            </a:r>
          </a:p>
        </p:txBody>
      </p:sp>
      <p:pic>
        <p:nvPicPr>
          <p:cNvPr id="3" name="Picture 2" descr="A picture containing text, valley, canyon, mountain&#10;&#10;Description automatically generated">
            <a:extLst>
              <a:ext uri="{FF2B5EF4-FFF2-40B4-BE49-F238E27FC236}">
                <a16:creationId xmlns:a16="http://schemas.microsoft.com/office/drawing/2014/main" id="{9B076DBB-F79D-6FEB-7CC6-FB901AE88D1C}"/>
              </a:ext>
            </a:extLst>
          </p:cNvPr>
          <p:cNvPicPr>
            <a:picLocks noChangeAspect="1"/>
          </p:cNvPicPr>
          <p:nvPr/>
        </p:nvPicPr>
        <p:blipFill rotWithShape="1">
          <a:blip r:embed="rId2"/>
          <a:srcRect t="10647" r="3" b="14683"/>
          <a:stretch/>
        </p:blipFill>
        <p:spPr>
          <a:xfrm>
            <a:off x="628650" y="1806179"/>
            <a:ext cx="7893258" cy="3683794"/>
          </a:xfrm>
          <a:prstGeom prst="rect">
            <a:avLst/>
          </a:prstGeom>
          <a:noFill/>
        </p:spPr>
      </p:pic>
    </p:spTree>
    <p:extLst>
      <p:ext uri="{BB962C8B-B14F-4D97-AF65-F5344CB8AC3E}">
        <p14:creationId xmlns:p14="http://schemas.microsoft.com/office/powerpoint/2010/main" val="1757183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10;&#10;Description automatically generated">
            <a:extLst>
              <a:ext uri="{FF2B5EF4-FFF2-40B4-BE49-F238E27FC236}">
                <a16:creationId xmlns:a16="http://schemas.microsoft.com/office/drawing/2014/main" id="{BFA88606-0CB3-14F3-37D6-1BEB5C90435F}"/>
              </a:ext>
            </a:extLst>
          </p:cNvPr>
          <p:cNvPicPr>
            <a:picLocks noGrp="1" noChangeAspect="1"/>
          </p:cNvPicPr>
          <p:nvPr>
            <p:ph type="pic" sz="quarter" idx="11"/>
          </p:nvPr>
        </p:nvPicPr>
        <p:blipFill rotWithShape="1">
          <a:blip r:embed="rId2"/>
          <a:srcRect l="30947" r="17913" b="-1"/>
          <a:stretch/>
        </p:blipFill>
        <p:spPr>
          <a:xfrm>
            <a:off x="4991725" y="885415"/>
            <a:ext cx="4152275" cy="5115335"/>
          </a:xfrm>
          <a:noFill/>
        </p:spPr>
      </p:pic>
      <p:sp>
        <p:nvSpPr>
          <p:cNvPr id="11" name="Title 2">
            <a:extLst>
              <a:ext uri="{FF2B5EF4-FFF2-40B4-BE49-F238E27FC236}">
                <a16:creationId xmlns:a16="http://schemas.microsoft.com/office/drawing/2014/main" id="{EA0DCFB7-FF24-1AB6-FCAD-DAD320770B5F}"/>
              </a:ext>
            </a:extLst>
          </p:cNvPr>
          <p:cNvSpPr>
            <a:spLocks noGrp="1"/>
          </p:cNvSpPr>
          <p:nvPr>
            <p:ph type="title"/>
          </p:nvPr>
        </p:nvSpPr>
        <p:spPr>
          <a:xfrm>
            <a:off x="558547" y="524656"/>
            <a:ext cx="3857589" cy="884420"/>
          </a:xfrm>
        </p:spPr>
        <p:txBody>
          <a:bodyPr/>
          <a:lstStyle/>
          <a:p>
            <a:r>
              <a:rPr lang="en-US" dirty="0">
                <a:latin typeface="Calibri" panose="020F0502020204030204" pitchFamily="34" charset="0"/>
                <a:cs typeface="Calibri" panose="020F0502020204030204" pitchFamily="34" charset="0"/>
              </a:rPr>
              <a:t>Candidates needs to face an interview for a France student VISA:</a:t>
            </a:r>
            <a:br>
              <a:rPr lang="en-US" sz="1500" dirty="0">
                <a:latin typeface="Calibri" panose="020F0502020204030204" pitchFamily="34" charset="0"/>
                <a:cs typeface="Calibri" panose="020F0502020204030204" pitchFamily="34" charset="0"/>
              </a:rPr>
            </a:br>
            <a:endParaRPr lang="en-US" sz="1500" dirty="0">
              <a:latin typeface="Calibri" panose="020F0502020204030204" pitchFamily="34" charset="0"/>
              <a:cs typeface="Calibri" panose="020F0502020204030204" pitchFamily="34" charset="0"/>
            </a:endParaRPr>
          </a:p>
        </p:txBody>
      </p:sp>
      <p:sp>
        <p:nvSpPr>
          <p:cNvPr id="13" name="Content Placeholder 3">
            <a:extLst>
              <a:ext uri="{FF2B5EF4-FFF2-40B4-BE49-F238E27FC236}">
                <a16:creationId xmlns:a16="http://schemas.microsoft.com/office/drawing/2014/main" id="{5381BB67-B3BF-850E-1CAA-BD9FE8466EA5}"/>
              </a:ext>
            </a:extLst>
          </p:cNvPr>
          <p:cNvSpPr>
            <a:spLocks noGrp="1"/>
          </p:cNvSpPr>
          <p:nvPr>
            <p:ph sz="quarter" idx="12"/>
          </p:nvPr>
        </p:nvSpPr>
        <p:spPr>
          <a:xfrm>
            <a:off x="477982" y="1409076"/>
            <a:ext cx="3938155" cy="3822748"/>
          </a:xfrm>
        </p:spPr>
        <p:txBody>
          <a:bodyPr>
            <a:normAutofit/>
          </a:bodyPr>
          <a:lstStyle/>
          <a:p>
            <a:pPr marL="0" indent="0">
              <a:buNone/>
            </a:pPr>
            <a:endParaRPr lang="en-US" sz="1350" b="1" dirty="0">
              <a:latin typeface="Calibri" panose="020F0502020204030204" pitchFamily="34" charset="0"/>
              <a:cs typeface="Calibri" panose="020F0502020204030204" pitchFamily="34" charset="0"/>
            </a:endParaRPr>
          </a:p>
          <a:p>
            <a:r>
              <a:rPr lang="en-US" sz="1800" dirty="0"/>
              <a:t>University will conduct an Interview prior to issuing the offer letter to check the English proficiency of the student.</a:t>
            </a:r>
          </a:p>
          <a:p>
            <a:r>
              <a:rPr lang="en-US" sz="1800" b="1" dirty="0">
                <a:latin typeface="Calibri" panose="020F0502020204030204" pitchFamily="34" charset="0"/>
                <a:cs typeface="Calibri" panose="020F0502020204030204" pitchFamily="34" charset="0"/>
              </a:rPr>
              <a:t>Campus France Interview:</a:t>
            </a:r>
            <a:r>
              <a:rPr lang="en-US" sz="1800" dirty="0">
                <a:latin typeface="Calibri" panose="020F0502020204030204" pitchFamily="34" charset="0"/>
                <a:cs typeface="Calibri" panose="020F0502020204030204" pitchFamily="34" charset="0"/>
              </a:rPr>
              <a:t> This is an academic interview to be attended in person at the nearest Campus France. Besides copies of academic documents are attested against the original after the interview as well.</a:t>
            </a:r>
            <a:endParaRPr lang="en-US" sz="1800" b="1" dirty="0">
              <a:latin typeface="Calibri" panose="020F0502020204030204" pitchFamily="34" charset="0"/>
              <a:cs typeface="Calibri" panose="020F0502020204030204" pitchFamily="34" charset="0"/>
            </a:endParaRPr>
          </a:p>
          <a:p>
            <a:r>
              <a:rPr lang="fr-FR" sz="1800" b="1" dirty="0">
                <a:latin typeface="Calibri" panose="020F0502020204030204" pitchFamily="34" charset="0"/>
                <a:cs typeface="Calibri" panose="020F0502020204030204" pitchFamily="34" charset="0"/>
              </a:rPr>
              <a:t>VFS France: </a:t>
            </a:r>
            <a:r>
              <a:rPr lang="fr-FR" sz="1800" dirty="0">
                <a:latin typeface="Calibri" panose="020F0502020204030204" pitchFamily="34" charset="0"/>
                <a:cs typeface="Calibri" panose="020F0502020204030204" pitchFamily="34" charset="0"/>
              </a:rPr>
              <a:t>Document </a:t>
            </a:r>
            <a:r>
              <a:rPr lang="fr-FR" sz="1800" dirty="0" err="1">
                <a:latin typeface="Calibri" panose="020F0502020204030204" pitchFamily="34" charset="0"/>
                <a:cs typeface="Calibri" panose="020F0502020204030204" pitchFamily="34" charset="0"/>
              </a:rPr>
              <a:t>submission</a:t>
            </a:r>
            <a:r>
              <a:rPr lang="fr-FR" sz="1800" dirty="0">
                <a:latin typeface="Calibri" panose="020F0502020204030204" pitchFamily="34" charset="0"/>
                <a:cs typeface="Calibri" panose="020F0502020204030204" pitchFamily="34" charset="0"/>
              </a:rPr>
              <a:t> for Student Visa.</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071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10;&#10;Description automatically generated">
            <a:extLst>
              <a:ext uri="{FF2B5EF4-FFF2-40B4-BE49-F238E27FC236}">
                <a16:creationId xmlns:a16="http://schemas.microsoft.com/office/drawing/2014/main" id="{BFA88606-0CB3-14F3-37D6-1BEB5C90435F}"/>
              </a:ext>
            </a:extLst>
          </p:cNvPr>
          <p:cNvPicPr>
            <a:picLocks noGrp="1" noChangeAspect="1"/>
          </p:cNvPicPr>
          <p:nvPr>
            <p:ph type="pic" sz="quarter" idx="11"/>
          </p:nvPr>
        </p:nvPicPr>
        <p:blipFill rotWithShape="1">
          <a:blip r:embed="rId2"/>
          <a:srcRect l="30947" r="17913" b="-1"/>
          <a:stretch/>
        </p:blipFill>
        <p:spPr>
          <a:xfrm>
            <a:off x="4991725" y="885415"/>
            <a:ext cx="4152275" cy="5115335"/>
          </a:xfrm>
          <a:noFill/>
        </p:spPr>
      </p:pic>
      <p:sp>
        <p:nvSpPr>
          <p:cNvPr id="11" name="Title 2">
            <a:extLst>
              <a:ext uri="{FF2B5EF4-FFF2-40B4-BE49-F238E27FC236}">
                <a16:creationId xmlns:a16="http://schemas.microsoft.com/office/drawing/2014/main" id="{EA0DCFB7-FF24-1AB6-FCAD-DAD320770B5F}"/>
              </a:ext>
            </a:extLst>
          </p:cNvPr>
          <p:cNvSpPr>
            <a:spLocks noGrp="1"/>
          </p:cNvSpPr>
          <p:nvPr>
            <p:ph type="title"/>
          </p:nvPr>
        </p:nvSpPr>
        <p:spPr>
          <a:xfrm>
            <a:off x="628649" y="666490"/>
            <a:ext cx="3593728" cy="437850"/>
          </a:xfrm>
        </p:spPr>
        <p:txBody>
          <a:bodyPr/>
          <a:lstStyle/>
          <a:p>
            <a:r>
              <a:rPr lang="en-US" sz="2100" dirty="0">
                <a:latin typeface="Calibri" panose="020F0502020204030204" pitchFamily="34" charset="0"/>
                <a:cs typeface="Calibri" panose="020F0502020204030204" pitchFamily="34" charset="0"/>
              </a:rPr>
              <a:t>FRANCE VISA PROCEDURE</a:t>
            </a:r>
          </a:p>
        </p:txBody>
      </p:sp>
      <p:sp>
        <p:nvSpPr>
          <p:cNvPr id="13" name="Content Placeholder 3">
            <a:extLst>
              <a:ext uri="{FF2B5EF4-FFF2-40B4-BE49-F238E27FC236}">
                <a16:creationId xmlns:a16="http://schemas.microsoft.com/office/drawing/2014/main" id="{5381BB67-B3BF-850E-1CAA-BD9FE8466EA5}"/>
              </a:ext>
            </a:extLst>
          </p:cNvPr>
          <p:cNvSpPr>
            <a:spLocks noGrp="1"/>
          </p:cNvSpPr>
          <p:nvPr>
            <p:ph sz="quarter" idx="12"/>
          </p:nvPr>
        </p:nvSpPr>
        <p:spPr>
          <a:xfrm>
            <a:off x="305768" y="1469036"/>
            <a:ext cx="4239491" cy="4967272"/>
          </a:xfrm>
        </p:spPr>
        <p:txBody>
          <a:bodyPr>
            <a:normAutofit fontScale="40000" lnSpcReduction="20000"/>
          </a:bodyPr>
          <a:lstStyle/>
          <a:p>
            <a:pPr marL="0" indent="0">
              <a:buNone/>
            </a:pPr>
            <a:r>
              <a:rPr lang="en-US" sz="4200" b="1" dirty="0">
                <a:latin typeface="Calibri" panose="020F0502020204030204" pitchFamily="34" charset="0"/>
                <a:cs typeface="Calibri" panose="020F0502020204030204" pitchFamily="34" charset="0"/>
              </a:rPr>
              <a:t>STEP 1 – Register online</a:t>
            </a:r>
          </a:p>
          <a:p>
            <a:r>
              <a:rPr lang="en-US" sz="4200" dirty="0">
                <a:latin typeface="Calibri" panose="020F0502020204030204" pitchFamily="34" charset="0"/>
                <a:cs typeface="Calibri" panose="020F0502020204030204" pitchFamily="34" charset="0"/>
              </a:rPr>
              <a:t>Register online on </a:t>
            </a:r>
            <a:r>
              <a:rPr lang="en-US" sz="4200" dirty="0">
                <a:latin typeface="Calibri" panose="020F0502020204030204" pitchFamily="34" charset="0"/>
                <a:cs typeface="Calibri" panose="020F0502020204030204" pitchFamily="34" charset="0"/>
                <a:hlinkClick r:id="rId3"/>
              </a:rPr>
              <a:t>https://pastel.diplomatie.gouv.fr/etudesenfrance/dyn/public/login.html</a:t>
            </a:r>
            <a:r>
              <a:rPr lang="en-US" sz="4200" dirty="0">
                <a:latin typeface="Calibri" panose="020F0502020204030204" pitchFamily="34" charset="0"/>
                <a:cs typeface="Calibri" panose="020F0502020204030204" pitchFamily="34" charset="0"/>
              </a:rPr>
              <a:t> and complete the online “Campus France Form”. Upload all related documents and submit the form. Please email the file number (Example IN123456) that is generated on submission to the nearest Campus France office for verification of the entries and confirmation.</a:t>
            </a:r>
          </a:p>
          <a:p>
            <a:pPr marL="0" indent="0">
              <a:buNone/>
            </a:pPr>
            <a:r>
              <a:rPr lang="en-US" sz="4200" b="1" dirty="0">
                <a:latin typeface="Calibri" panose="020F0502020204030204" pitchFamily="34" charset="0"/>
                <a:cs typeface="Calibri" panose="020F0502020204030204" pitchFamily="34" charset="0"/>
              </a:rPr>
              <a:t>STEP 2 – Appointment with a Campus France Education Advisor </a:t>
            </a:r>
          </a:p>
          <a:p>
            <a:r>
              <a:rPr lang="en-US" sz="4200" dirty="0">
                <a:latin typeface="Calibri" panose="020F0502020204030204" pitchFamily="34" charset="0"/>
                <a:cs typeface="Calibri" panose="020F0502020204030204" pitchFamily="34" charset="0"/>
              </a:rPr>
              <a:t>Request an appointment through email to the Campus France office for an academic interview with the Education Advisor for which the student will have to appear in person or Skype and furnish all mandatory documents (originals + one set of photocopies). </a:t>
            </a:r>
          </a:p>
          <a:p>
            <a:pPr marL="0" indent="0">
              <a:buNone/>
            </a:pPr>
            <a:endParaRPr lang="en-US" dirty="0"/>
          </a:p>
        </p:txBody>
      </p:sp>
    </p:spTree>
    <p:extLst>
      <p:ext uri="{BB962C8B-B14F-4D97-AF65-F5344CB8AC3E}">
        <p14:creationId xmlns:p14="http://schemas.microsoft.com/office/powerpoint/2010/main" val="2573087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10;&#10;Description automatically generated">
            <a:extLst>
              <a:ext uri="{FF2B5EF4-FFF2-40B4-BE49-F238E27FC236}">
                <a16:creationId xmlns:a16="http://schemas.microsoft.com/office/drawing/2014/main" id="{BFA88606-0CB3-14F3-37D6-1BEB5C90435F}"/>
              </a:ext>
            </a:extLst>
          </p:cNvPr>
          <p:cNvPicPr>
            <a:picLocks noGrp="1" noChangeAspect="1"/>
          </p:cNvPicPr>
          <p:nvPr>
            <p:ph type="pic" sz="quarter" idx="11"/>
          </p:nvPr>
        </p:nvPicPr>
        <p:blipFill rotWithShape="1">
          <a:blip r:embed="rId2"/>
          <a:srcRect l="30947" r="17913" b="-1"/>
          <a:stretch/>
        </p:blipFill>
        <p:spPr>
          <a:xfrm>
            <a:off x="4991725" y="885415"/>
            <a:ext cx="4152275" cy="5115335"/>
          </a:xfrm>
          <a:noFill/>
        </p:spPr>
      </p:pic>
      <p:sp>
        <p:nvSpPr>
          <p:cNvPr id="11" name="Title 2">
            <a:extLst>
              <a:ext uri="{FF2B5EF4-FFF2-40B4-BE49-F238E27FC236}">
                <a16:creationId xmlns:a16="http://schemas.microsoft.com/office/drawing/2014/main" id="{EA0DCFB7-FF24-1AB6-FCAD-DAD320770B5F}"/>
              </a:ext>
            </a:extLst>
          </p:cNvPr>
          <p:cNvSpPr>
            <a:spLocks noGrp="1"/>
          </p:cNvSpPr>
          <p:nvPr>
            <p:ph type="title"/>
          </p:nvPr>
        </p:nvSpPr>
        <p:spPr>
          <a:xfrm>
            <a:off x="628650" y="666490"/>
            <a:ext cx="3593728" cy="437850"/>
          </a:xfrm>
        </p:spPr>
        <p:txBody>
          <a:bodyPr/>
          <a:lstStyle/>
          <a:p>
            <a:r>
              <a:rPr lang="en-US" sz="2100" dirty="0">
                <a:latin typeface="Calibri" panose="020F0502020204030204" pitchFamily="34" charset="0"/>
                <a:cs typeface="Calibri" panose="020F0502020204030204" pitchFamily="34" charset="0"/>
              </a:rPr>
              <a:t>FRANCE VISA PROCEDURE</a:t>
            </a:r>
          </a:p>
        </p:txBody>
      </p:sp>
      <p:sp>
        <p:nvSpPr>
          <p:cNvPr id="13" name="Content Placeholder 3">
            <a:extLst>
              <a:ext uri="{FF2B5EF4-FFF2-40B4-BE49-F238E27FC236}">
                <a16:creationId xmlns:a16="http://schemas.microsoft.com/office/drawing/2014/main" id="{5381BB67-B3BF-850E-1CAA-BD9FE8466EA5}"/>
              </a:ext>
            </a:extLst>
          </p:cNvPr>
          <p:cNvSpPr>
            <a:spLocks noGrp="1"/>
          </p:cNvSpPr>
          <p:nvPr>
            <p:ph sz="quarter" idx="12"/>
          </p:nvPr>
        </p:nvSpPr>
        <p:spPr>
          <a:xfrm>
            <a:off x="284223" y="1972133"/>
            <a:ext cx="3938155" cy="3429000"/>
          </a:xfrm>
        </p:spPr>
        <p:txBody>
          <a:bodyPr>
            <a:normAutofit/>
          </a:bodyPr>
          <a:lstStyle/>
          <a:p>
            <a:pPr marL="0" indent="0">
              <a:buNone/>
            </a:pPr>
            <a:r>
              <a:rPr lang="en-US" sz="2000" b="1" dirty="0">
                <a:latin typeface="Calibri" panose="020F0502020204030204" pitchFamily="34" charset="0"/>
                <a:cs typeface="Calibri" panose="020F0502020204030204" pitchFamily="34" charset="0"/>
              </a:rPr>
              <a:t>STEP 3 – Appointment at VFS France</a:t>
            </a:r>
          </a:p>
          <a:p>
            <a:pPr marL="0" indent="0">
              <a:buNone/>
            </a:pPr>
            <a:r>
              <a:rPr lang="en-US" sz="2000" dirty="0">
                <a:latin typeface="Calibri" panose="020F0502020204030204" pitchFamily="34" charset="0"/>
                <a:cs typeface="Calibri" panose="020F0502020204030204" pitchFamily="34" charset="0"/>
              </a:rPr>
              <a:t>Once the interview with Campus France is over an NOC is issued to the student after which an appointment must be booked online  for the submission of documents at VFS France. For details, please visit </a:t>
            </a:r>
            <a:r>
              <a:rPr lang="en-US" sz="2000" dirty="0">
                <a:latin typeface="Calibri" panose="020F0502020204030204" pitchFamily="34" charset="0"/>
                <a:cs typeface="Calibri" panose="020F0502020204030204" pitchFamily="34" charset="0"/>
                <a:hlinkClick r:id="rId3"/>
              </a:rPr>
              <a:t>www.vfs-france.co.in</a:t>
            </a:r>
            <a:r>
              <a:rPr lang="en-US" sz="2000" dirty="0">
                <a:latin typeface="Calibri" panose="020F0502020204030204" pitchFamily="34" charset="0"/>
                <a:cs typeface="Calibri" panose="020F0502020204030204" pitchFamily="34" charset="0"/>
              </a:rPr>
              <a:t> </a:t>
            </a:r>
          </a:p>
          <a:p>
            <a:pPr marL="0" indent="0">
              <a:buNone/>
            </a:pPr>
            <a:endParaRPr lang="en-US" dirty="0"/>
          </a:p>
        </p:txBody>
      </p:sp>
    </p:spTree>
    <p:extLst>
      <p:ext uri="{BB962C8B-B14F-4D97-AF65-F5344CB8AC3E}">
        <p14:creationId xmlns:p14="http://schemas.microsoft.com/office/powerpoint/2010/main" val="47514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E295D9-10F5-869A-62C1-CE39F3C35144}"/>
              </a:ext>
            </a:extLst>
          </p:cNvPr>
          <p:cNvSpPr>
            <a:spLocks noGrp="1"/>
          </p:cNvSpPr>
          <p:nvPr>
            <p:ph type="title"/>
          </p:nvPr>
        </p:nvSpPr>
        <p:spPr>
          <a:xfrm>
            <a:off x="628650" y="638325"/>
            <a:ext cx="7886700" cy="437850"/>
          </a:xfrm>
        </p:spPr>
        <p:txBody>
          <a:bodyPr/>
          <a:lstStyle/>
          <a:p>
            <a:r>
              <a:rPr lang="en-US" sz="3000" dirty="0">
                <a:latin typeface="Calibri" panose="020F0502020204030204" pitchFamily="34" charset="0"/>
                <a:cs typeface="Calibri" panose="020F0502020204030204" pitchFamily="34" charset="0"/>
              </a:rPr>
              <a:t>FRANCE VISA PROCEDURE</a:t>
            </a:r>
          </a:p>
        </p:txBody>
      </p:sp>
      <p:sp>
        <p:nvSpPr>
          <p:cNvPr id="9" name="Content Placeholder 2">
            <a:extLst>
              <a:ext uri="{FF2B5EF4-FFF2-40B4-BE49-F238E27FC236}">
                <a16:creationId xmlns:a16="http://schemas.microsoft.com/office/drawing/2014/main" id="{015FFD91-5C94-7C3B-4F25-C93646416604}"/>
              </a:ext>
            </a:extLst>
          </p:cNvPr>
          <p:cNvSpPr>
            <a:spLocks noGrp="1"/>
          </p:cNvSpPr>
          <p:nvPr>
            <p:ph sz="quarter" idx="10"/>
          </p:nvPr>
        </p:nvSpPr>
        <p:spPr>
          <a:xfrm>
            <a:off x="342900" y="1454046"/>
            <a:ext cx="8478982" cy="4546704"/>
          </a:xfrm>
        </p:spPr>
        <p:txBody>
          <a:bodyPr>
            <a:normAutofit lnSpcReduction="10000"/>
          </a:bodyPr>
          <a:lstStyle/>
          <a:p>
            <a:pPr marL="0" indent="0">
              <a:buNone/>
            </a:pPr>
            <a:r>
              <a:rPr lang="en-US" sz="2400" b="1" dirty="0">
                <a:highlight>
                  <a:srgbClr val="00FFFF"/>
                </a:highlight>
                <a:latin typeface="Calibri" panose="020F0502020204030204" pitchFamily="34" charset="0"/>
                <a:cs typeface="Calibri" panose="020F0502020204030204" pitchFamily="34" charset="0"/>
              </a:rPr>
              <a:t>Campus France Procedure</a:t>
            </a:r>
          </a:p>
          <a:p>
            <a:pPr marL="0" indent="0">
              <a:buNone/>
            </a:pPr>
            <a:r>
              <a:rPr lang="en-US" sz="2000" b="1" dirty="0">
                <a:latin typeface="Calibri" panose="020F0502020204030204" pitchFamily="34" charset="0"/>
                <a:cs typeface="Calibri" panose="020F0502020204030204" pitchFamily="34" charset="0"/>
              </a:rPr>
              <a:t>Step 1: </a:t>
            </a:r>
          </a:p>
          <a:p>
            <a:r>
              <a:rPr lang="en-US" sz="2000" dirty="0">
                <a:latin typeface="Calibri" panose="020F0502020204030204" pitchFamily="34" charset="0"/>
                <a:cs typeface="Calibri" panose="020F0502020204030204" pitchFamily="34" charset="0"/>
              </a:rPr>
              <a:t>The student have to register online on </a:t>
            </a:r>
            <a:r>
              <a:rPr lang="en-US" sz="2000" dirty="0">
                <a:latin typeface="Calibri" panose="020F0502020204030204" pitchFamily="34" charset="0"/>
                <a:cs typeface="Calibri" panose="020F0502020204030204" pitchFamily="34" charset="0"/>
                <a:hlinkClick r:id="rId2"/>
              </a:rPr>
              <a:t>https://pastel.diplomatie.gouv.fr/etudesenfrance/dyn/public/login.html</a:t>
            </a:r>
            <a:r>
              <a:rPr lang="en-US" sz="2000" dirty="0">
                <a:latin typeface="Calibri" panose="020F0502020204030204" pitchFamily="34" charset="0"/>
                <a:cs typeface="Calibri" panose="020F0502020204030204" pitchFamily="34" charset="0"/>
              </a:rPr>
              <a:t> and fill the “Campus France Form” along with uploading of documents. </a:t>
            </a:r>
          </a:p>
          <a:p>
            <a:r>
              <a:rPr lang="en-US" sz="2000" dirty="0">
                <a:latin typeface="Calibri" panose="020F0502020204030204" pitchFamily="34" charset="0"/>
                <a:cs typeface="Calibri" panose="020F0502020204030204" pitchFamily="34" charset="0"/>
              </a:rPr>
              <a:t>The below mentioned documents (maximum size of each document should not exceed 300KB) are required in a clear, scanned and legible format for uploading.</a:t>
            </a:r>
          </a:p>
          <a:p>
            <a:r>
              <a:rPr lang="en-US" sz="2000" dirty="0">
                <a:latin typeface="Calibri" panose="020F0502020204030204" pitchFamily="34" charset="0"/>
                <a:cs typeface="Calibri" panose="020F0502020204030204" pitchFamily="34" charset="0"/>
              </a:rPr>
              <a:t>Offer letter from French Institution</a:t>
            </a:r>
          </a:p>
          <a:p>
            <a:r>
              <a:rPr lang="en-US" sz="2000" dirty="0">
                <a:latin typeface="Calibri" panose="020F0502020204030204" pitchFamily="34" charset="0"/>
                <a:cs typeface="Calibri" panose="020F0502020204030204" pitchFamily="34" charset="0"/>
              </a:rPr>
              <a:t>Registration certificate/Payment Receipt from French Institution</a:t>
            </a:r>
          </a:p>
          <a:p>
            <a:r>
              <a:rPr lang="en-US" sz="2000" dirty="0">
                <a:latin typeface="Calibri" panose="020F0502020204030204" pitchFamily="34" charset="0"/>
                <a:cs typeface="Calibri" panose="020F0502020204030204" pitchFamily="34" charset="0"/>
              </a:rPr>
              <a:t>10th marksheet </a:t>
            </a:r>
          </a:p>
          <a:p>
            <a:r>
              <a:rPr lang="en-US" sz="2000" dirty="0">
                <a:latin typeface="Calibri" panose="020F0502020204030204" pitchFamily="34" charset="0"/>
                <a:cs typeface="Calibri" panose="020F0502020204030204" pitchFamily="34" charset="0"/>
              </a:rPr>
              <a:t>12th marksheet</a:t>
            </a:r>
          </a:p>
          <a:p>
            <a:r>
              <a:rPr lang="en-US" sz="2000" dirty="0">
                <a:latin typeface="Calibri" panose="020F0502020204030204" pitchFamily="34" charset="0"/>
                <a:cs typeface="Calibri" panose="020F0502020204030204" pitchFamily="34" charset="0"/>
              </a:rPr>
              <a:t>All the bachelor’s marksheets semester wise or annually as applicable</a:t>
            </a:r>
          </a:p>
          <a:p>
            <a:r>
              <a:rPr lang="en-US" sz="2000" dirty="0">
                <a:latin typeface="Calibri" panose="020F0502020204030204" pitchFamily="34" charset="0"/>
                <a:cs typeface="Calibri" panose="020F0502020204030204" pitchFamily="34" charset="0"/>
              </a:rPr>
              <a:t>Provisional Degree/ Final Degree</a:t>
            </a:r>
          </a:p>
        </p:txBody>
      </p:sp>
    </p:spTree>
    <p:extLst>
      <p:ext uri="{BB962C8B-B14F-4D97-AF65-F5344CB8AC3E}">
        <p14:creationId xmlns:p14="http://schemas.microsoft.com/office/powerpoint/2010/main" val="1671614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556014-BEDA-C5FD-582C-87BA8E67943A}"/>
              </a:ext>
            </a:extLst>
          </p:cNvPr>
          <p:cNvPicPr>
            <a:picLocks noChangeAspect="1"/>
          </p:cNvPicPr>
          <p:nvPr/>
        </p:nvPicPr>
        <p:blipFill rotWithShape="1">
          <a:blip r:embed="rId2"/>
          <a:srcRect t="13726" r="1231" b="8698"/>
          <a:stretch/>
        </p:blipFill>
        <p:spPr>
          <a:xfrm>
            <a:off x="0" y="1564152"/>
            <a:ext cx="9031459" cy="3988191"/>
          </a:xfrm>
          <a:prstGeom prst="rect">
            <a:avLst/>
          </a:prstGeom>
        </p:spPr>
      </p:pic>
      <p:sp>
        <p:nvSpPr>
          <p:cNvPr id="4" name="Title 1">
            <a:extLst>
              <a:ext uri="{FF2B5EF4-FFF2-40B4-BE49-F238E27FC236}">
                <a16:creationId xmlns:a16="http://schemas.microsoft.com/office/drawing/2014/main" id="{9E7EA8EC-C47F-B5D1-E9FB-07E7681DAAA9}"/>
              </a:ext>
            </a:extLst>
          </p:cNvPr>
          <p:cNvSpPr txBox="1">
            <a:spLocks/>
          </p:cNvSpPr>
          <p:nvPr/>
        </p:nvSpPr>
        <p:spPr>
          <a:xfrm>
            <a:off x="628650" y="209862"/>
            <a:ext cx="7886700" cy="462495"/>
          </a:xfrm>
          <a:prstGeom prst="rect">
            <a:avLst/>
          </a:prstGeom>
        </p:spPr>
        <p:txBody>
          <a:bodyPr/>
          <a:lstStyle>
            <a:lvl1pPr algn="l" defTabSz="914400" rtl="0" eaLnBrk="1" latinLnBrk="0" hangingPunct="1">
              <a:lnSpc>
                <a:spcPct val="90000"/>
              </a:lnSpc>
              <a:spcBef>
                <a:spcPct val="0"/>
              </a:spcBef>
              <a:buNone/>
              <a:defRPr sz="2400" b="1" kern="1200" spc="150" baseline="0">
                <a:solidFill>
                  <a:schemeClr val="accent1"/>
                </a:solidFill>
                <a:latin typeface="+mj-lt"/>
                <a:ea typeface="Meiryo UI" panose="020B0604030504040204" pitchFamily="34" charset="-128"/>
                <a:cs typeface="+mj-cs"/>
              </a:defRPr>
            </a:lvl1pPr>
          </a:lstStyle>
          <a:p>
            <a:pPr algn="ctr"/>
            <a:r>
              <a:rPr lang="en-US" sz="2700" dirty="0">
                <a:latin typeface="Calibri" panose="020F0502020204030204" pitchFamily="34" charset="0"/>
                <a:cs typeface="Calibri" panose="020F0502020204030204" pitchFamily="34" charset="0"/>
              </a:rPr>
              <a:t>PROCESS FOR CAMPUS FRANCE APPLICATION</a:t>
            </a:r>
          </a:p>
        </p:txBody>
      </p:sp>
    </p:spTree>
    <p:extLst>
      <p:ext uri="{BB962C8B-B14F-4D97-AF65-F5344CB8AC3E}">
        <p14:creationId xmlns:p14="http://schemas.microsoft.com/office/powerpoint/2010/main" val="3500787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179" name="Rectangle 7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p:cNvSpPr>
          <p:nvPr>
            <p:ph type="title"/>
          </p:nvPr>
        </p:nvSpPr>
        <p:spPr>
          <a:xfrm>
            <a:off x="4755472" y="152400"/>
            <a:ext cx="2009573" cy="1716255"/>
          </a:xfrm>
        </p:spPr>
        <p:txBody>
          <a:bodyPr anchor="b">
            <a:normAutofit/>
          </a:bodyPr>
          <a:lstStyle/>
          <a:p>
            <a:pPr eaLnBrk="1" hangingPunct="1"/>
            <a:r>
              <a:rPr lang="en-US" altLang="en-US" sz="4900" b="1" spc="-10">
                <a:latin typeface="+mn-lt"/>
                <a:ea typeface="+mn-ea"/>
                <a:cs typeface="+mn-cs"/>
              </a:rPr>
              <a:t>About France</a:t>
            </a:r>
          </a:p>
        </p:txBody>
      </p:sp>
      <p:sp>
        <p:nvSpPr>
          <p:cNvPr id="7180" name="Rectangle 8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5584" r="22355" b="-1"/>
          <a:stretch/>
        </p:blipFill>
        <p:spPr>
          <a:xfrm>
            <a:off x="228600" y="426235"/>
            <a:ext cx="3916219" cy="6005529"/>
          </a:xfrm>
          <a:prstGeom prst="rect">
            <a:avLst/>
          </a:prstGeom>
        </p:spPr>
      </p:pic>
      <p:sp>
        <p:nvSpPr>
          <p:cNvPr id="7171" name="Rectangle 3"/>
          <p:cNvSpPr>
            <a:spLocks noGrp="1"/>
          </p:cNvSpPr>
          <p:nvPr>
            <p:ph idx="1"/>
          </p:nvPr>
        </p:nvSpPr>
        <p:spPr>
          <a:xfrm>
            <a:off x="4724400" y="2021055"/>
            <a:ext cx="3326041" cy="3710427"/>
          </a:xfrm>
        </p:spPr>
        <p:txBody>
          <a:bodyPr anchor="t">
            <a:normAutofit/>
          </a:bodyPr>
          <a:lstStyle/>
          <a:p>
            <a:pPr>
              <a:lnSpc>
                <a:spcPct val="90000"/>
              </a:lnSpc>
              <a:spcBef>
                <a:spcPct val="0"/>
              </a:spcBef>
              <a:defRPr/>
            </a:pPr>
            <a:r>
              <a:rPr lang="en-US" altLang="en-US" sz="1600" dirty="0">
                <a:solidFill>
                  <a:schemeClr val="tx1">
                    <a:alpha val="80000"/>
                  </a:schemeClr>
                </a:solidFill>
                <a:latin typeface="Calibri" panose="020F0502020204030204" pitchFamily="34" charset="0"/>
                <a:cs typeface="Calibri" panose="020F0502020204030204" pitchFamily="34" charset="0"/>
              </a:rPr>
              <a:t>Comprises of 18 administrative regions   </a:t>
            </a:r>
          </a:p>
          <a:p>
            <a:pPr marL="0" indent="0">
              <a:lnSpc>
                <a:spcPct val="90000"/>
              </a:lnSpc>
              <a:spcBef>
                <a:spcPct val="0"/>
              </a:spcBef>
              <a:buNone/>
              <a:defRPr/>
            </a:pPr>
            <a:r>
              <a:rPr lang="en-US" altLang="en-US" sz="1600" dirty="0">
                <a:solidFill>
                  <a:schemeClr val="tx1">
                    <a:alpha val="80000"/>
                  </a:schemeClr>
                </a:solidFill>
                <a:latin typeface="Calibri" panose="020F0502020204030204" pitchFamily="34" charset="0"/>
                <a:cs typeface="Calibri" panose="020F0502020204030204" pitchFamily="34" charset="0"/>
              </a:rPr>
              <a:t>       with Paris as the capital.</a:t>
            </a:r>
          </a:p>
          <a:p>
            <a:pPr eaLnBrk="1" hangingPunct="1">
              <a:lnSpc>
                <a:spcPct val="90000"/>
              </a:lnSpc>
            </a:pPr>
            <a:endParaRPr lang="en-US" altLang="en-US" sz="160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endParaRPr>
          </a:p>
          <a:p>
            <a:pPr eaLnBrk="1" hangingPunct="1">
              <a:lnSpc>
                <a:spcPct val="90000"/>
              </a:lnSpc>
            </a:pPr>
            <a:r>
              <a:rPr lang="en-US" altLang="en-US" sz="160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Population : 67 Million.  </a:t>
            </a:r>
          </a:p>
          <a:p>
            <a:pPr eaLnBrk="1" hangingPunct="1">
              <a:lnSpc>
                <a:spcPct val="90000"/>
              </a:lnSpc>
            </a:pPr>
            <a:endParaRPr lang="en-US" altLang="en-US" sz="160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endParaRPr>
          </a:p>
          <a:p>
            <a:pPr eaLnBrk="1" hangingPunct="1">
              <a:lnSpc>
                <a:spcPct val="90000"/>
              </a:lnSpc>
            </a:pPr>
            <a:r>
              <a:rPr lang="en-US" altLang="en-US" sz="160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World's seventh largest economy.</a:t>
            </a:r>
          </a:p>
          <a:p>
            <a:pPr eaLnBrk="1" hangingPunct="1">
              <a:lnSpc>
                <a:spcPct val="90000"/>
              </a:lnSpc>
            </a:pPr>
            <a:endParaRPr lang="en-US" altLang="en-US" sz="160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endParaRPr>
          </a:p>
          <a:p>
            <a:pPr eaLnBrk="1" hangingPunct="1">
              <a:lnSpc>
                <a:spcPct val="90000"/>
              </a:lnSpc>
            </a:pPr>
            <a:r>
              <a:rPr lang="en-US" altLang="en-US" sz="160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Ranked as one of the top study and tourist destinations in the world.</a:t>
            </a:r>
          </a:p>
          <a:p>
            <a:pPr marL="0" indent="0" eaLnBrk="1" hangingPunct="1">
              <a:lnSpc>
                <a:spcPct val="90000"/>
              </a:lnSpc>
              <a:buNone/>
            </a:pPr>
            <a:endParaRPr lang="en-US" altLang="en-US" sz="1600" dirty="0">
              <a:solidFill>
                <a:schemeClr val="tx1">
                  <a:alpha val="80000"/>
                </a:schemeClr>
              </a:solidFill>
              <a:latin typeface="Calibri" panose="020F0502020204030204" pitchFamily="34" charset="0"/>
              <a:cs typeface="Calibri" panose="020F0502020204030204" pitchFamily="34" charset="0"/>
            </a:endParaRPr>
          </a:p>
          <a:p>
            <a:pPr eaLnBrk="1" hangingPunct="1">
              <a:lnSpc>
                <a:spcPct val="90000"/>
              </a:lnSpc>
            </a:pPr>
            <a:r>
              <a:rPr lang="en-US" sz="160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French is the official and predominant spoken language.</a:t>
            </a:r>
            <a:endParaRPr lang="en-US" altLang="en-US" sz="160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lnSpc>
                <a:spcPct val="90000"/>
              </a:lnSpc>
              <a:buNone/>
            </a:pPr>
            <a:endParaRPr lang="en-US" altLang="en-US" sz="1600" dirty="0">
              <a:solidFill>
                <a:schemeClr val="tx1">
                  <a:alpha val="80000"/>
                </a:schemeClr>
              </a:solidFill>
            </a:endParaRPr>
          </a:p>
          <a:p>
            <a:pPr eaLnBrk="1" hangingPunct="1">
              <a:lnSpc>
                <a:spcPct val="90000"/>
              </a:lnSpc>
            </a:pPr>
            <a:endParaRPr lang="en-US" altLang="en-US" sz="1600" dirty="0">
              <a:solidFill>
                <a:schemeClr val="tx1">
                  <a:alpha val="80000"/>
                </a:schemeClr>
              </a:solidFill>
            </a:endParaRPr>
          </a:p>
        </p:txBody>
      </p:sp>
      <p:cxnSp>
        <p:nvCxnSpPr>
          <p:cNvPr id="7181" name="Straight Connector 8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174" name="AutoShape 8"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175" name="AutoShape 10"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176" name="AutoShape 12"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177" name="AutoShape 14"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CFC37C-9921-F6E6-BBA9-7665E27B6BA9}"/>
              </a:ext>
            </a:extLst>
          </p:cNvPr>
          <p:cNvPicPr>
            <a:picLocks noChangeAspect="1"/>
          </p:cNvPicPr>
          <p:nvPr/>
        </p:nvPicPr>
        <p:blipFill rotWithShape="1">
          <a:blip r:embed="rId2"/>
          <a:srcRect t="13720" b="10485"/>
          <a:stretch/>
        </p:blipFill>
        <p:spPr>
          <a:xfrm>
            <a:off x="0" y="1563832"/>
            <a:ext cx="9144000" cy="3896591"/>
          </a:xfrm>
          <a:prstGeom prst="rect">
            <a:avLst/>
          </a:prstGeom>
        </p:spPr>
      </p:pic>
    </p:spTree>
    <p:extLst>
      <p:ext uri="{BB962C8B-B14F-4D97-AF65-F5344CB8AC3E}">
        <p14:creationId xmlns:p14="http://schemas.microsoft.com/office/powerpoint/2010/main" val="452565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AF6F0B-A7A2-98CA-C22B-E88BAA1EDA3A}"/>
              </a:ext>
            </a:extLst>
          </p:cNvPr>
          <p:cNvPicPr>
            <a:picLocks noChangeAspect="1"/>
          </p:cNvPicPr>
          <p:nvPr/>
        </p:nvPicPr>
        <p:blipFill rotWithShape="1">
          <a:blip r:embed="rId2"/>
          <a:srcRect t="12507" r="1250" b="7454"/>
          <a:stretch/>
        </p:blipFill>
        <p:spPr>
          <a:xfrm>
            <a:off x="0" y="1501487"/>
            <a:ext cx="9029700" cy="4114800"/>
          </a:xfrm>
          <a:prstGeom prst="rect">
            <a:avLst/>
          </a:prstGeom>
        </p:spPr>
      </p:pic>
    </p:spTree>
    <p:extLst>
      <p:ext uri="{BB962C8B-B14F-4D97-AF65-F5344CB8AC3E}">
        <p14:creationId xmlns:p14="http://schemas.microsoft.com/office/powerpoint/2010/main" val="630727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E295D9-10F5-869A-62C1-CE39F3C35144}"/>
              </a:ext>
            </a:extLst>
          </p:cNvPr>
          <p:cNvSpPr>
            <a:spLocks noGrp="1"/>
          </p:cNvSpPr>
          <p:nvPr>
            <p:ph type="title"/>
          </p:nvPr>
        </p:nvSpPr>
        <p:spPr>
          <a:xfrm>
            <a:off x="628650" y="641824"/>
            <a:ext cx="7886700" cy="437850"/>
          </a:xfrm>
        </p:spPr>
        <p:txBody>
          <a:bodyPr/>
          <a:lstStyle/>
          <a:p>
            <a:r>
              <a:rPr lang="en-US" dirty="0"/>
              <a:t>FRANCE VISA PROCEDURE</a:t>
            </a:r>
          </a:p>
        </p:txBody>
      </p:sp>
      <p:sp>
        <p:nvSpPr>
          <p:cNvPr id="9" name="Content Placeholder 2">
            <a:extLst>
              <a:ext uri="{FF2B5EF4-FFF2-40B4-BE49-F238E27FC236}">
                <a16:creationId xmlns:a16="http://schemas.microsoft.com/office/drawing/2014/main" id="{015FFD91-5C94-7C3B-4F25-C93646416604}"/>
              </a:ext>
            </a:extLst>
          </p:cNvPr>
          <p:cNvSpPr>
            <a:spLocks noGrp="1"/>
          </p:cNvSpPr>
          <p:nvPr>
            <p:ph sz="quarter" idx="10"/>
          </p:nvPr>
        </p:nvSpPr>
        <p:spPr>
          <a:xfrm>
            <a:off x="342900" y="1806178"/>
            <a:ext cx="8614064" cy="4630130"/>
          </a:xfrm>
        </p:spPr>
        <p:txBody>
          <a:bodyPr>
            <a:normAutofit/>
          </a:bodyPr>
          <a:lstStyle/>
          <a:p>
            <a:pPr marL="0" indent="0" eaLnBrk="1" hangingPunct="1">
              <a:lnSpc>
                <a:spcPct val="90000"/>
              </a:lnSpc>
              <a:buNone/>
            </a:pPr>
            <a:r>
              <a:rPr lang="en-US" sz="1600" b="1" u="sng" dirty="0">
                <a:latin typeface="Calibri" panose="020F0502020204030204" pitchFamily="34" charset="0"/>
                <a:cs typeface="Calibri" panose="020F0502020204030204" pitchFamily="34" charset="0"/>
              </a:rPr>
              <a:t>Step 2</a:t>
            </a:r>
            <a:endParaRPr lang="en-US" sz="1600" u="sng" dirty="0">
              <a:latin typeface="Calibri" panose="020F0502020204030204" pitchFamily="34" charset="0"/>
              <a:cs typeface="Calibri" panose="020F0502020204030204" pitchFamily="34" charset="0"/>
            </a:endParaRPr>
          </a:p>
          <a:p>
            <a:pPr indent="-171450" eaLnBrk="1" hangingPunct="1">
              <a:lnSpc>
                <a:spcPct val="90000"/>
              </a:lnSpc>
            </a:pPr>
            <a:r>
              <a:rPr lang="en-US" sz="1600" dirty="0">
                <a:latin typeface="Calibri" panose="020F0502020204030204" pitchFamily="34" charset="0"/>
                <a:cs typeface="Calibri" panose="020F0502020204030204" pitchFamily="34" charset="0"/>
              </a:rPr>
              <a:t>Once the online form has been completed and submitted, a file number is auto generated and sent out by Campus France to the email id of the student. The student has to send an email with the file number </a:t>
            </a:r>
            <a:r>
              <a:rPr lang="en-US" sz="1600" b="1" dirty="0">
                <a:latin typeface="Calibri" panose="020F0502020204030204" pitchFamily="34" charset="0"/>
                <a:cs typeface="Calibri" panose="020F0502020204030204" pitchFamily="34" charset="0"/>
              </a:rPr>
              <a:t>(Example IN123456) </a:t>
            </a:r>
            <a:r>
              <a:rPr lang="en-US" sz="1600" dirty="0">
                <a:latin typeface="Calibri" panose="020F0502020204030204" pitchFamily="34" charset="0"/>
                <a:cs typeface="Calibri" panose="020F0502020204030204" pitchFamily="34" charset="0"/>
              </a:rPr>
              <a:t>to the nearest Campus France office for verification of the online form and scheduling of an interview.</a:t>
            </a:r>
          </a:p>
          <a:p>
            <a:pPr indent="-171450" eaLnBrk="1" hangingPunct="1">
              <a:lnSpc>
                <a:spcPct val="90000"/>
              </a:lnSpc>
            </a:pPr>
            <a:r>
              <a:rPr lang="en-US" sz="1600" b="1" dirty="0">
                <a:latin typeface="Calibri" panose="020F0502020204030204" pitchFamily="34" charset="0"/>
                <a:cs typeface="Calibri" panose="020F0502020204030204" pitchFamily="34" charset="0"/>
              </a:rPr>
              <a:t>Sample mail to be sent to the Campus France from the student’s email id: </a:t>
            </a:r>
            <a:r>
              <a:rPr lang="en-US" sz="1600" b="1" dirty="0">
                <a:latin typeface="Calibri" panose="020F0502020204030204" pitchFamily="34" charset="0"/>
                <a:cs typeface="Calibri" panose="020F0502020204030204" pitchFamily="34" charset="0"/>
                <a:hlinkClick r:id="rId2"/>
              </a:rPr>
              <a:t>https://www.inde.campusfrance.org/campus-france-office-near-you</a:t>
            </a:r>
            <a:r>
              <a:rPr lang="en-US" sz="1600" b="1"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pPr indent="-171450" eaLnBrk="1" hangingPunct="1">
              <a:lnSpc>
                <a:spcPct val="90000"/>
              </a:lnSpc>
            </a:pPr>
            <a:r>
              <a:rPr lang="en-US" sz="1600" dirty="0">
                <a:latin typeface="Calibri" panose="020F0502020204030204" pitchFamily="34" charset="0"/>
                <a:cs typeface="Calibri" panose="020F0502020204030204" pitchFamily="34" charset="0"/>
              </a:rPr>
              <a:t>Subject Line: Campus France Application - (-------------) Application ID</a:t>
            </a:r>
          </a:p>
          <a:p>
            <a:pPr indent="-171450" eaLnBrk="1" hangingPunct="1">
              <a:lnSpc>
                <a:spcPct val="90000"/>
              </a:lnSpc>
            </a:pPr>
            <a:r>
              <a:rPr lang="en-US" sz="1600" dirty="0">
                <a:latin typeface="Calibri" panose="020F0502020204030204" pitchFamily="34" charset="0"/>
                <a:cs typeface="Calibri" panose="020F0502020204030204" pitchFamily="34" charset="0"/>
              </a:rPr>
              <a:t>Dear Officer,</a:t>
            </a:r>
          </a:p>
          <a:p>
            <a:pPr indent="-171450" eaLnBrk="1" hangingPunct="1">
              <a:lnSpc>
                <a:spcPct val="90000"/>
              </a:lnSpc>
            </a:pPr>
            <a:r>
              <a:rPr lang="en-US" sz="1600" dirty="0">
                <a:latin typeface="Calibri" panose="020F0502020204030204" pitchFamily="34" charset="0"/>
                <a:cs typeface="Calibri" panose="020F0502020204030204" pitchFamily="34" charset="0"/>
              </a:rPr>
              <a:t>I have submitted my online Campus France application with the ID </a:t>
            </a:r>
            <a:r>
              <a:rPr lang="en-US" sz="1600" dirty="0" err="1">
                <a:latin typeface="Calibri" panose="020F0502020204030204" pitchFamily="34" charset="0"/>
                <a:cs typeface="Calibri" panose="020F0502020204030204" pitchFamily="34" charset="0"/>
              </a:rPr>
              <a:t>INxx-xxxx</a:t>
            </a:r>
            <a:endParaRPr lang="en-US" sz="1600" dirty="0">
              <a:latin typeface="Calibri" panose="020F0502020204030204" pitchFamily="34" charset="0"/>
              <a:cs typeface="Calibri" panose="020F0502020204030204" pitchFamily="34" charset="0"/>
            </a:endParaRPr>
          </a:p>
          <a:p>
            <a:pPr indent="-171450" eaLnBrk="1" hangingPunct="1">
              <a:lnSpc>
                <a:spcPct val="90000"/>
              </a:lnSpc>
            </a:pPr>
            <a:r>
              <a:rPr lang="en-US" sz="1600" dirty="0">
                <a:latin typeface="Calibri" panose="020F0502020204030204" pitchFamily="34" charset="0"/>
                <a:cs typeface="Calibri" panose="020F0502020204030204" pitchFamily="34" charset="0"/>
              </a:rPr>
              <a:t>I request you to verify all the entries and revert with a date and time for an interview with you.</a:t>
            </a:r>
          </a:p>
          <a:p>
            <a:pPr indent="-171450" eaLnBrk="1" hangingPunct="1">
              <a:lnSpc>
                <a:spcPct val="90000"/>
              </a:lnSpc>
            </a:pPr>
            <a:r>
              <a:rPr lang="en-US" sz="1600" dirty="0">
                <a:latin typeface="Calibri" panose="020F0502020204030204" pitchFamily="34" charset="0"/>
                <a:cs typeface="Calibri" panose="020F0502020204030204" pitchFamily="34" charset="0"/>
              </a:rPr>
              <a:t>My details are as follows:</a:t>
            </a:r>
          </a:p>
          <a:p>
            <a:pPr indent="-171450" eaLnBrk="1" hangingPunct="1">
              <a:lnSpc>
                <a:spcPct val="90000"/>
              </a:lnSpc>
            </a:pPr>
            <a:r>
              <a:rPr lang="en-US" sz="1600" dirty="0">
                <a:latin typeface="Calibri" panose="020F0502020204030204" pitchFamily="34" charset="0"/>
                <a:cs typeface="Calibri" panose="020F0502020204030204" pitchFamily="34" charset="0"/>
              </a:rPr>
              <a:t>Name:</a:t>
            </a:r>
          </a:p>
          <a:p>
            <a:pPr indent="-171450" eaLnBrk="1" hangingPunct="1">
              <a:lnSpc>
                <a:spcPct val="90000"/>
              </a:lnSpc>
            </a:pPr>
            <a:r>
              <a:rPr lang="en-US" sz="1600" dirty="0">
                <a:latin typeface="Calibri" panose="020F0502020204030204" pitchFamily="34" charset="0"/>
                <a:cs typeface="Calibri" panose="020F0502020204030204" pitchFamily="34" charset="0"/>
              </a:rPr>
              <a:t>Date of Birth: </a:t>
            </a:r>
          </a:p>
          <a:p>
            <a:pPr indent="-171450" eaLnBrk="1" hangingPunct="1">
              <a:lnSpc>
                <a:spcPct val="90000"/>
              </a:lnSpc>
            </a:pPr>
            <a:r>
              <a:rPr lang="en-US" sz="1600" dirty="0">
                <a:latin typeface="Calibri" panose="020F0502020204030204" pitchFamily="34" charset="0"/>
                <a:cs typeface="Calibri" panose="020F0502020204030204" pitchFamily="34" charset="0"/>
              </a:rPr>
              <a:t>Institution going to:</a:t>
            </a:r>
          </a:p>
          <a:p>
            <a:pPr indent="-171450" eaLnBrk="1" hangingPunct="1">
              <a:lnSpc>
                <a:spcPct val="90000"/>
              </a:lnSpc>
            </a:pPr>
            <a:r>
              <a:rPr lang="en-US" sz="1600" dirty="0">
                <a:latin typeface="Calibri" panose="020F0502020204030204" pitchFamily="34" charset="0"/>
                <a:cs typeface="Calibri" panose="020F0502020204030204" pitchFamily="34" charset="0"/>
              </a:rPr>
              <a:t>Program:</a:t>
            </a:r>
          </a:p>
          <a:p>
            <a:pPr indent="-171450" eaLnBrk="1" hangingPunct="1">
              <a:lnSpc>
                <a:spcPct val="90000"/>
              </a:lnSpc>
            </a:pPr>
            <a:r>
              <a:rPr lang="en-US" sz="1600" dirty="0">
                <a:latin typeface="Calibri" panose="020F0502020204030204" pitchFamily="34" charset="0"/>
                <a:cs typeface="Calibri" panose="020F0502020204030204" pitchFamily="34" charset="0"/>
              </a:rPr>
              <a:t>Intake:</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7076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E295D9-10F5-869A-62C1-CE39F3C35144}"/>
              </a:ext>
            </a:extLst>
          </p:cNvPr>
          <p:cNvSpPr>
            <a:spLocks noGrp="1"/>
          </p:cNvSpPr>
          <p:nvPr>
            <p:ph type="title"/>
          </p:nvPr>
        </p:nvSpPr>
        <p:spPr>
          <a:xfrm>
            <a:off x="628650" y="528579"/>
            <a:ext cx="7886700" cy="437850"/>
          </a:xfrm>
        </p:spPr>
        <p:txBody>
          <a:bodyPr/>
          <a:lstStyle/>
          <a:p>
            <a:r>
              <a:rPr lang="en-US" dirty="0"/>
              <a:t>FRANCE VISA PROCEDURE</a:t>
            </a:r>
          </a:p>
        </p:txBody>
      </p:sp>
      <p:sp>
        <p:nvSpPr>
          <p:cNvPr id="9" name="Content Placeholder 2">
            <a:extLst>
              <a:ext uri="{FF2B5EF4-FFF2-40B4-BE49-F238E27FC236}">
                <a16:creationId xmlns:a16="http://schemas.microsoft.com/office/drawing/2014/main" id="{015FFD91-5C94-7C3B-4F25-C93646416604}"/>
              </a:ext>
            </a:extLst>
          </p:cNvPr>
          <p:cNvSpPr>
            <a:spLocks noGrp="1"/>
          </p:cNvSpPr>
          <p:nvPr>
            <p:ph sz="quarter" idx="10"/>
          </p:nvPr>
        </p:nvSpPr>
        <p:spPr>
          <a:xfrm>
            <a:off x="342900" y="1349115"/>
            <a:ext cx="8614064" cy="4980306"/>
          </a:xfrm>
        </p:spPr>
        <p:txBody>
          <a:bodyPr>
            <a:normAutofit/>
          </a:bodyPr>
          <a:lstStyle/>
          <a:p>
            <a:pPr marL="0" indent="0" eaLnBrk="1" hangingPunct="1">
              <a:lnSpc>
                <a:spcPct val="90000"/>
              </a:lnSpc>
              <a:buNone/>
            </a:pPr>
            <a:r>
              <a:rPr lang="en-US" sz="2000" b="1" u="sng" dirty="0">
                <a:latin typeface="Calibri" panose="020F0502020204030204" pitchFamily="34" charset="0"/>
                <a:cs typeface="Calibri" panose="020F0502020204030204" pitchFamily="34" charset="0"/>
              </a:rPr>
              <a:t>Step 3-</a:t>
            </a:r>
          </a:p>
          <a:p>
            <a:pPr>
              <a:lnSpc>
                <a:spcPct val="90000"/>
              </a:lnSpc>
            </a:pPr>
            <a:r>
              <a:rPr lang="en-US" sz="1400" dirty="0">
                <a:latin typeface="Calibri" panose="020F0502020204030204" pitchFamily="34" charset="0"/>
                <a:cs typeface="Calibri" panose="020F0502020204030204" pitchFamily="34" charset="0"/>
              </a:rPr>
              <a:t>The interview schedule will be provided by the Campus France Education Advisor by email once they validate the form. </a:t>
            </a:r>
            <a:r>
              <a:rPr lang="en-US" sz="1400" b="1" dirty="0">
                <a:latin typeface="Calibri" panose="020F0502020204030204" pitchFamily="34" charset="0"/>
                <a:cs typeface="Calibri" panose="020F0502020204030204" pitchFamily="34" charset="0"/>
              </a:rPr>
              <a:t>The student will have to appear in person (Due to COVID-19 they are taking the interviews of the student visa on Skype)</a:t>
            </a:r>
            <a:r>
              <a:rPr lang="en-US" sz="1400" dirty="0">
                <a:latin typeface="Calibri" panose="020F0502020204030204" pitchFamily="34" charset="0"/>
                <a:cs typeface="Calibri" panose="020F0502020204030204" pitchFamily="34" charset="0"/>
              </a:rPr>
              <a:t> and furnish all mandatory documents as listed below (originals + one set of photocopies). The set of photocopies will be checked with the originals. A brief interview will be conducted of the student after which an </a:t>
            </a:r>
            <a:r>
              <a:rPr lang="en-US" sz="1400" b="1" u="sng" dirty="0">
                <a:latin typeface="Calibri" panose="020F0502020204030204" pitchFamily="34" charset="0"/>
                <a:cs typeface="Calibri" panose="020F0502020204030204" pitchFamily="34" charset="0"/>
              </a:rPr>
              <a:t>NOC (No Objection Certificate)</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will be issued by the Advisor </a:t>
            </a:r>
            <a:r>
              <a:rPr lang="en-US" sz="1400" b="1" dirty="0">
                <a:latin typeface="Calibri" panose="020F0502020204030204" pitchFamily="34" charset="0"/>
                <a:cs typeface="Calibri" panose="020F0502020204030204" pitchFamily="34" charset="0"/>
              </a:rPr>
              <a:t>(Due to COVID-19, they are sending NOC via email to all students who have completed Skype interview).</a:t>
            </a:r>
          </a:p>
          <a:p>
            <a:pPr indent="-171450" eaLnBrk="1" hangingPunct="1">
              <a:lnSpc>
                <a:spcPct val="90000"/>
              </a:lnSpc>
            </a:pPr>
            <a:r>
              <a:rPr lang="en-US" sz="1400" b="1" dirty="0">
                <a:latin typeface="Calibri" panose="020F0502020204030204" pitchFamily="34" charset="0"/>
                <a:cs typeface="Calibri" panose="020F0502020204030204" pitchFamily="34" charset="0"/>
              </a:rPr>
              <a:t>Documents to be carried for the Campus France (academic interview)</a:t>
            </a:r>
            <a:endParaRPr lang="en-US" sz="1400" dirty="0">
              <a:latin typeface="Calibri" panose="020F0502020204030204" pitchFamily="34" charset="0"/>
              <a:cs typeface="Calibri" panose="020F0502020204030204" pitchFamily="34" charset="0"/>
            </a:endParaRPr>
          </a:p>
          <a:p>
            <a:pPr indent="-171450" eaLnBrk="1" hangingPunct="1">
              <a:lnSpc>
                <a:spcPct val="90000"/>
              </a:lnSpc>
            </a:pPr>
            <a:r>
              <a:rPr lang="en-US" sz="1400" dirty="0">
                <a:latin typeface="Calibri" panose="020F0502020204030204" pitchFamily="34" charset="0"/>
                <a:cs typeface="Calibri" panose="020F0502020204030204" pitchFamily="34" charset="0"/>
              </a:rPr>
              <a:t>Original and valid passport</a:t>
            </a:r>
          </a:p>
          <a:p>
            <a:pPr indent="-171450" eaLnBrk="1" hangingPunct="1">
              <a:lnSpc>
                <a:spcPct val="90000"/>
              </a:lnSpc>
            </a:pPr>
            <a:r>
              <a:rPr lang="en-US" sz="1400" dirty="0">
                <a:latin typeface="Calibri" panose="020F0502020204030204" pitchFamily="34" charset="0"/>
                <a:cs typeface="Calibri" panose="020F0502020204030204" pitchFamily="34" charset="0"/>
              </a:rPr>
              <a:t>All original academic documents from 10</a:t>
            </a:r>
            <a:r>
              <a:rPr lang="en-US" sz="1400" baseline="30000" dirty="0">
                <a:latin typeface="Calibri" panose="020F0502020204030204" pitchFamily="34" charset="0"/>
                <a:cs typeface="Calibri" panose="020F0502020204030204" pitchFamily="34" charset="0"/>
              </a:rPr>
              <a:t>th  </a:t>
            </a:r>
            <a:r>
              <a:rPr lang="en-US" sz="1400" dirty="0">
                <a:latin typeface="Calibri" panose="020F0502020204030204" pitchFamily="34" charset="0"/>
                <a:cs typeface="Calibri" panose="020F0502020204030204" pitchFamily="34" charset="0"/>
              </a:rPr>
              <a:t>std onwards</a:t>
            </a:r>
          </a:p>
          <a:p>
            <a:pPr indent="-171450" eaLnBrk="1" hangingPunct="1">
              <a:lnSpc>
                <a:spcPct val="90000"/>
              </a:lnSpc>
            </a:pPr>
            <a:r>
              <a:rPr lang="en-US" sz="1400" dirty="0">
                <a:latin typeface="Calibri" panose="020F0502020204030204" pitchFamily="34" charset="0"/>
                <a:cs typeface="Calibri" panose="020F0502020204030204" pitchFamily="34" charset="0"/>
              </a:rPr>
              <a:t>Work experience letters or work contracts if any</a:t>
            </a:r>
          </a:p>
          <a:p>
            <a:pPr indent="-171450" eaLnBrk="1" hangingPunct="1">
              <a:lnSpc>
                <a:spcPct val="90000"/>
              </a:lnSpc>
            </a:pPr>
            <a:r>
              <a:rPr lang="en-US" sz="1400" dirty="0">
                <a:latin typeface="Calibri" panose="020F0502020204030204" pitchFamily="34" charset="0"/>
                <a:cs typeface="Calibri" panose="020F0502020204030204" pitchFamily="34" charset="0"/>
              </a:rPr>
              <a:t>All internship certificates if any </a:t>
            </a:r>
          </a:p>
          <a:p>
            <a:pPr indent="-171450" eaLnBrk="1" hangingPunct="1">
              <a:lnSpc>
                <a:spcPct val="90000"/>
              </a:lnSpc>
            </a:pPr>
            <a:r>
              <a:rPr lang="en-US" sz="1400" dirty="0">
                <a:latin typeface="Calibri" panose="020F0502020204030204" pitchFamily="34" charset="0"/>
                <a:cs typeface="Calibri" panose="020F0502020204030204" pitchFamily="34" charset="0"/>
              </a:rPr>
              <a:t>CV</a:t>
            </a:r>
          </a:p>
          <a:p>
            <a:pPr indent="-171450" eaLnBrk="1" hangingPunct="1">
              <a:lnSpc>
                <a:spcPct val="90000"/>
              </a:lnSpc>
            </a:pPr>
            <a:r>
              <a:rPr lang="en-US" sz="1400" dirty="0">
                <a:latin typeface="Calibri" panose="020F0502020204030204" pitchFamily="34" charset="0"/>
                <a:cs typeface="Calibri" panose="020F0502020204030204" pitchFamily="34" charset="0"/>
              </a:rPr>
              <a:t>Acceptance letter from French Institution</a:t>
            </a:r>
          </a:p>
          <a:p>
            <a:pPr indent="-171450" eaLnBrk="1" hangingPunct="1">
              <a:lnSpc>
                <a:spcPct val="90000"/>
              </a:lnSpc>
            </a:pPr>
            <a:r>
              <a:rPr lang="en-US" sz="1400" dirty="0">
                <a:latin typeface="Calibri" panose="020F0502020204030204" pitchFamily="34" charset="0"/>
                <a:cs typeface="Calibri" panose="020F0502020204030204" pitchFamily="34" charset="0"/>
              </a:rPr>
              <a:t>Receipt of payment of tuition fees deposit </a:t>
            </a:r>
          </a:p>
          <a:p>
            <a:pPr indent="-171450" eaLnBrk="1" hangingPunct="1">
              <a:lnSpc>
                <a:spcPct val="90000"/>
              </a:lnSpc>
            </a:pPr>
            <a:r>
              <a:rPr lang="en-US" sz="1400" dirty="0">
                <a:latin typeface="Calibri" panose="020F0502020204030204" pitchFamily="34" charset="0"/>
                <a:cs typeface="Calibri" panose="020F0502020204030204" pitchFamily="34" charset="0"/>
              </a:rPr>
              <a:t>French Government Scholarship Attestation, if any</a:t>
            </a:r>
          </a:p>
          <a:p>
            <a:pPr indent="-171450" eaLnBrk="1" hangingPunct="1">
              <a:lnSpc>
                <a:spcPct val="90000"/>
              </a:lnSpc>
            </a:pPr>
            <a:r>
              <a:rPr lang="en-US" sz="1400" dirty="0">
                <a:latin typeface="Calibri" panose="020F0502020204030204" pitchFamily="34" charset="0"/>
                <a:cs typeface="Calibri" panose="020F0502020204030204" pitchFamily="34" charset="0"/>
              </a:rPr>
              <a:t>A printout of Campus France ID Number.</a:t>
            </a:r>
          </a:p>
          <a:p>
            <a:pPr indent="-171450" eaLnBrk="1" hangingPunct="1">
              <a:lnSpc>
                <a:spcPct val="90000"/>
              </a:lnSpc>
            </a:pPr>
            <a:r>
              <a:rPr lang="en-US" sz="1400" dirty="0">
                <a:latin typeface="Calibri" panose="020F0502020204030204" pitchFamily="34" charset="0"/>
                <a:cs typeface="Calibri" panose="020F0502020204030204" pitchFamily="34" charset="0"/>
              </a:rPr>
              <a:t>Online payment receipt of INR 17,500 /- towards Campus France processing fees</a:t>
            </a:r>
          </a:p>
          <a:p>
            <a:pPr indent="-171450" eaLnBrk="1" hangingPunct="1">
              <a:lnSpc>
                <a:spcPct val="90000"/>
              </a:lnSpc>
            </a:pPr>
            <a:r>
              <a:rPr lang="en-US" sz="1400" dirty="0">
                <a:latin typeface="Calibri" panose="020F0502020204030204" pitchFamily="34" charset="0"/>
                <a:cs typeface="Calibri" panose="020F0502020204030204" pitchFamily="34" charset="0"/>
              </a:rPr>
              <a:t>Please find link below to locate the nearest Campus France:</a:t>
            </a:r>
          </a:p>
          <a:p>
            <a:pPr indent="-171450" eaLnBrk="1" hangingPunct="1">
              <a:lnSpc>
                <a:spcPct val="90000"/>
              </a:lnSpc>
            </a:pPr>
            <a:r>
              <a:rPr lang="en-US" sz="1400" u="sng" dirty="0">
                <a:latin typeface="Calibri" panose="020F0502020204030204" pitchFamily="34" charset="0"/>
                <a:cs typeface="Calibri" panose="020F0502020204030204" pitchFamily="34" charset="0"/>
                <a:hlinkClick r:id="rId2"/>
              </a:rPr>
              <a:t>https://www.inde.campusfrance.org/campus-france-office-near-you</a:t>
            </a:r>
            <a:endParaRPr lang="en-US" sz="1400" dirty="0">
              <a:latin typeface="Calibri" panose="020F0502020204030204" pitchFamily="34" charset="0"/>
              <a:cs typeface="Calibri" panose="020F0502020204030204" pitchFamily="34" charset="0"/>
            </a:endParaRPr>
          </a:p>
          <a:p>
            <a:pPr indent="-171450" eaLnBrk="1" hangingPunct="1">
              <a:lnSpc>
                <a:spcPct val="90000"/>
              </a:lnSpc>
            </a:pP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5102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E295D9-10F5-869A-62C1-CE39F3C35144}"/>
              </a:ext>
            </a:extLst>
          </p:cNvPr>
          <p:cNvSpPr>
            <a:spLocks noGrp="1"/>
          </p:cNvSpPr>
          <p:nvPr>
            <p:ph type="title"/>
          </p:nvPr>
        </p:nvSpPr>
        <p:spPr>
          <a:xfrm>
            <a:off x="628650" y="641824"/>
            <a:ext cx="7886700" cy="437850"/>
          </a:xfrm>
        </p:spPr>
        <p:txBody>
          <a:bodyPr/>
          <a:lstStyle/>
          <a:p>
            <a:r>
              <a:rPr lang="en-US" sz="2700" dirty="0">
                <a:latin typeface="Calibri" panose="020F0502020204030204" pitchFamily="34" charset="0"/>
                <a:cs typeface="Calibri" panose="020F0502020204030204" pitchFamily="34" charset="0"/>
              </a:rPr>
              <a:t>FRANCE VISA PROCEDURE</a:t>
            </a:r>
          </a:p>
        </p:txBody>
      </p:sp>
      <p:sp>
        <p:nvSpPr>
          <p:cNvPr id="9" name="Content Placeholder 2">
            <a:extLst>
              <a:ext uri="{FF2B5EF4-FFF2-40B4-BE49-F238E27FC236}">
                <a16:creationId xmlns:a16="http://schemas.microsoft.com/office/drawing/2014/main" id="{015FFD91-5C94-7C3B-4F25-C93646416604}"/>
              </a:ext>
            </a:extLst>
          </p:cNvPr>
          <p:cNvSpPr>
            <a:spLocks noGrp="1"/>
          </p:cNvSpPr>
          <p:nvPr>
            <p:ph sz="quarter" idx="10"/>
          </p:nvPr>
        </p:nvSpPr>
        <p:spPr>
          <a:xfrm>
            <a:off x="264968" y="1364105"/>
            <a:ext cx="8614064" cy="4852071"/>
          </a:xfrm>
        </p:spPr>
        <p:txBody>
          <a:bodyPr>
            <a:normAutofit lnSpcReduction="10000"/>
          </a:bodyPr>
          <a:lstStyle/>
          <a:p>
            <a:pPr marL="0" indent="0" eaLnBrk="1" hangingPunct="1">
              <a:lnSpc>
                <a:spcPct val="90000"/>
              </a:lnSpc>
              <a:buNone/>
            </a:pPr>
            <a:r>
              <a:rPr lang="en-US" sz="2800" b="1" dirty="0">
                <a:latin typeface="Calibri" panose="020F0502020204030204" pitchFamily="34" charset="0"/>
                <a:cs typeface="Calibri" panose="020F0502020204030204" pitchFamily="34" charset="0"/>
              </a:rPr>
              <a:t>VFS Procedure:</a:t>
            </a:r>
            <a:endParaRPr lang="en-US" sz="2000" b="1" u="sng" dirty="0">
              <a:latin typeface="Calibri" panose="020F0502020204030204" pitchFamily="34" charset="0"/>
              <a:cs typeface="Calibri" panose="020F0502020204030204" pitchFamily="34" charset="0"/>
            </a:endParaRPr>
          </a:p>
          <a:p>
            <a:pPr marL="0" indent="0" eaLnBrk="1" hangingPunct="1">
              <a:lnSpc>
                <a:spcPct val="90000"/>
              </a:lnSpc>
              <a:buNone/>
            </a:pPr>
            <a:r>
              <a:rPr lang="en-US" sz="2000" dirty="0">
                <a:latin typeface="Calibri" panose="020F0502020204030204" pitchFamily="34" charset="0"/>
                <a:cs typeface="Calibri" panose="020F0502020204030204" pitchFamily="34" charset="0"/>
              </a:rPr>
              <a:t>Once the Campus France procedure is successfully completed and NOC is received, the student needs to do the VFS procedure.</a:t>
            </a:r>
          </a:p>
          <a:p>
            <a:pPr marL="0" indent="0" eaLnBrk="1" hangingPunct="1">
              <a:lnSpc>
                <a:spcPct val="90000"/>
              </a:lnSpc>
              <a:buNone/>
            </a:pPr>
            <a:r>
              <a:rPr lang="en-US" sz="2000" b="1" dirty="0">
                <a:latin typeface="Calibri" panose="020F0502020204030204" pitchFamily="34" charset="0"/>
                <a:cs typeface="Calibri" panose="020F0502020204030204" pitchFamily="34" charset="0"/>
              </a:rPr>
              <a:t>Step 1-</a:t>
            </a:r>
          </a:p>
          <a:p>
            <a:pPr indent="-171450" eaLnBrk="1" hangingPunct="1">
              <a:lnSpc>
                <a:spcPct val="90000"/>
              </a:lnSpc>
            </a:pPr>
            <a:r>
              <a:rPr lang="en-US" sz="2000" dirty="0">
                <a:latin typeface="Calibri" panose="020F0502020204030204" pitchFamily="34" charset="0"/>
                <a:cs typeface="Calibri" panose="020F0502020204030204" pitchFamily="34" charset="0"/>
              </a:rPr>
              <a:t>Create an account on </a:t>
            </a:r>
            <a:r>
              <a:rPr lang="en-US" sz="2000" dirty="0">
                <a:latin typeface="Calibri" panose="020F0502020204030204" pitchFamily="34" charset="0"/>
                <a:cs typeface="Calibri" panose="020F0502020204030204" pitchFamily="34" charset="0"/>
                <a:hlinkClick r:id="rId2"/>
              </a:rPr>
              <a:t>https://france-visas.gouv.fr/en_US/web/france-visas</a:t>
            </a:r>
            <a:r>
              <a:rPr lang="en-US" sz="2000" dirty="0">
                <a:latin typeface="Calibri" panose="020F0502020204030204" pitchFamily="34" charset="0"/>
                <a:cs typeface="Calibri" panose="020F0502020204030204" pitchFamily="34" charset="0"/>
              </a:rPr>
              <a:t> and complete the online application form.</a:t>
            </a:r>
            <a:endParaRPr lang="en-US" sz="2000" u="sng" dirty="0">
              <a:latin typeface="Calibri" panose="020F0502020204030204" pitchFamily="34" charset="0"/>
              <a:cs typeface="Calibri" panose="020F0502020204030204" pitchFamily="34" charset="0"/>
            </a:endParaRPr>
          </a:p>
          <a:p>
            <a:pPr indent="-171450" eaLnBrk="1" hangingPunct="1">
              <a:lnSpc>
                <a:spcPct val="90000"/>
              </a:lnSpc>
            </a:pPr>
            <a:r>
              <a:rPr lang="en-US" sz="2000" dirty="0">
                <a:latin typeface="Calibri" panose="020F0502020204030204" pitchFamily="34" charset="0"/>
                <a:cs typeface="Calibri" panose="020F0502020204030204" pitchFamily="34" charset="0"/>
              </a:rPr>
              <a:t>Make sure that all steps of application are marked as confirmed. If they are, there will be a green checkmark and statement that </a:t>
            </a:r>
            <a:r>
              <a:rPr lang="en-US" sz="2000" b="1" dirty="0">
                <a:latin typeface="Calibri" panose="020F0502020204030204" pitchFamily="34" charset="0"/>
                <a:cs typeface="Calibri" panose="020F0502020204030204" pitchFamily="34" charset="0"/>
              </a:rPr>
              <a:t>“All the steps have been confirmed” </a:t>
            </a:r>
            <a:r>
              <a:rPr lang="en-US" sz="2000" dirty="0">
                <a:latin typeface="Calibri" panose="020F0502020204030204" pitchFamily="34" charset="0"/>
                <a:cs typeface="Calibri" panose="020F0502020204030204" pitchFamily="34" charset="0"/>
              </a:rPr>
              <a:t>next to your name.</a:t>
            </a:r>
          </a:p>
          <a:p>
            <a:pPr indent="-171450" eaLnBrk="1" hangingPunct="1">
              <a:lnSpc>
                <a:spcPct val="90000"/>
              </a:lnSpc>
            </a:pPr>
            <a:r>
              <a:rPr lang="en-US" sz="2000" dirty="0">
                <a:latin typeface="Calibri" panose="020F0502020204030204" pitchFamily="34" charset="0"/>
                <a:cs typeface="Calibri" panose="020F0502020204030204" pitchFamily="34" charset="0"/>
              </a:rPr>
              <a:t>Click on the </a:t>
            </a:r>
            <a:r>
              <a:rPr lang="en-US" sz="2000" b="1" dirty="0">
                <a:latin typeface="Calibri" panose="020F0502020204030204" pitchFamily="34" charset="0"/>
                <a:cs typeface="Calibri" panose="020F0502020204030204" pitchFamily="34" charset="0"/>
              </a:rPr>
              <a:t>“PDF” </a:t>
            </a:r>
            <a:r>
              <a:rPr lang="en-US" sz="2000" dirty="0">
                <a:latin typeface="Calibri" panose="020F0502020204030204" pitchFamily="34" charset="0"/>
                <a:cs typeface="Calibri" panose="020F0502020204030204" pitchFamily="34" charset="0"/>
              </a:rPr>
              <a:t>symbol to download a copy of your application. Review your entries carefully to ensure that you have provided correct information. If you need to change anything, click on the corresponding edit symbols, else print the form.</a:t>
            </a:r>
          </a:p>
          <a:p>
            <a:pPr indent="-171450" eaLnBrk="1" hangingPunct="1">
              <a:lnSpc>
                <a:spcPct val="90000"/>
              </a:lnSpc>
            </a:pPr>
            <a:r>
              <a:rPr lang="en-US" sz="2000" dirty="0">
                <a:latin typeface="Calibri" panose="020F0502020204030204" pitchFamily="34" charset="0"/>
                <a:cs typeface="Calibri" panose="020F0502020204030204" pitchFamily="34" charset="0"/>
              </a:rPr>
              <a:t>Click on </a:t>
            </a:r>
            <a:r>
              <a:rPr lang="en-US" sz="2000" b="1" dirty="0">
                <a:latin typeface="Calibri" panose="020F0502020204030204" pitchFamily="34" charset="0"/>
                <a:cs typeface="Calibri" panose="020F0502020204030204" pitchFamily="34" charset="0"/>
              </a:rPr>
              <a:t>“Continue” </a:t>
            </a:r>
            <a:r>
              <a:rPr lang="en-US" sz="2000" dirty="0">
                <a:latin typeface="Calibri" panose="020F0502020204030204" pitchFamily="34" charset="0"/>
                <a:cs typeface="Calibri" panose="020F0502020204030204" pitchFamily="34" charset="0"/>
              </a:rPr>
              <a:t>to view what supporting documentation you will need to take along to VFS. </a:t>
            </a:r>
          </a:p>
          <a:p>
            <a:pPr indent="-171450" eaLnBrk="1" hangingPunct="1">
              <a:lnSpc>
                <a:spcPct val="90000"/>
              </a:lnSpc>
            </a:pPr>
            <a:r>
              <a:rPr lang="en-US" sz="2000" dirty="0">
                <a:latin typeface="Calibri" panose="020F0502020204030204" pitchFamily="34" charset="0"/>
                <a:cs typeface="Calibri" panose="020F0502020204030204" pitchFamily="34" charset="0"/>
              </a:rPr>
              <a:t>Next please use the link to make an Online appointment at VFS:</a:t>
            </a:r>
          </a:p>
          <a:p>
            <a:pPr indent="-171450" eaLnBrk="1" hangingPunct="1">
              <a:lnSpc>
                <a:spcPct val="90000"/>
              </a:lnSpc>
            </a:pPr>
            <a:r>
              <a:rPr lang="en-US" sz="2000" u="sng" dirty="0">
                <a:latin typeface="Calibri" panose="020F0502020204030204" pitchFamily="34" charset="0"/>
                <a:cs typeface="Calibri" panose="020F0502020204030204" pitchFamily="34" charset="0"/>
                <a:hlinkClick r:id="rId3"/>
              </a:rPr>
              <a:t>https://france-visas.gouv.fr/web/in/a-qui-sadresser</a:t>
            </a:r>
            <a:r>
              <a:rPr lang="en-US" sz="2000" u="sng"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8749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E295D9-10F5-869A-62C1-CE39F3C35144}"/>
              </a:ext>
            </a:extLst>
          </p:cNvPr>
          <p:cNvSpPr>
            <a:spLocks noGrp="1"/>
          </p:cNvSpPr>
          <p:nvPr>
            <p:ph type="title"/>
          </p:nvPr>
        </p:nvSpPr>
        <p:spPr>
          <a:xfrm>
            <a:off x="628650" y="656032"/>
            <a:ext cx="7886700" cy="437850"/>
          </a:xfrm>
        </p:spPr>
        <p:txBody>
          <a:bodyPr/>
          <a:lstStyle/>
          <a:p>
            <a:r>
              <a:rPr lang="en-US" sz="2700" dirty="0">
                <a:latin typeface="Calibri" panose="020F0502020204030204" pitchFamily="34" charset="0"/>
                <a:cs typeface="Calibri" panose="020F0502020204030204" pitchFamily="34" charset="0"/>
              </a:rPr>
              <a:t>FRANCE VISA PROCEDURE</a:t>
            </a:r>
          </a:p>
        </p:txBody>
      </p:sp>
      <p:sp>
        <p:nvSpPr>
          <p:cNvPr id="9" name="Content Placeholder 2">
            <a:extLst>
              <a:ext uri="{FF2B5EF4-FFF2-40B4-BE49-F238E27FC236}">
                <a16:creationId xmlns:a16="http://schemas.microsoft.com/office/drawing/2014/main" id="{015FFD91-5C94-7C3B-4F25-C93646416604}"/>
              </a:ext>
            </a:extLst>
          </p:cNvPr>
          <p:cNvSpPr>
            <a:spLocks noGrp="1"/>
          </p:cNvSpPr>
          <p:nvPr>
            <p:ph sz="quarter" idx="10"/>
          </p:nvPr>
        </p:nvSpPr>
        <p:spPr>
          <a:xfrm>
            <a:off x="264968" y="1528998"/>
            <a:ext cx="8614064" cy="3827518"/>
          </a:xfrm>
        </p:spPr>
        <p:txBody>
          <a:bodyPr>
            <a:normAutofit/>
          </a:bodyPr>
          <a:lstStyle/>
          <a:p>
            <a:pPr marL="0" indent="0" eaLnBrk="1" hangingPunct="1">
              <a:lnSpc>
                <a:spcPct val="90000"/>
              </a:lnSpc>
              <a:buNone/>
            </a:pPr>
            <a:r>
              <a:rPr lang="en-US" sz="2400" b="1" dirty="0">
                <a:latin typeface="Calibri" panose="020F0502020204030204" pitchFamily="34" charset="0"/>
                <a:cs typeface="Calibri" panose="020F0502020204030204" pitchFamily="34" charset="0"/>
              </a:rPr>
              <a:t>Step 2-</a:t>
            </a:r>
            <a:endParaRPr lang="en-US" sz="2400" dirty="0">
              <a:latin typeface="Calibri" panose="020F0502020204030204" pitchFamily="34" charset="0"/>
              <a:cs typeface="Calibri" panose="020F0502020204030204" pitchFamily="34" charset="0"/>
            </a:endParaRPr>
          </a:p>
          <a:p>
            <a:pPr indent="-171450" eaLnBrk="1" hangingPunct="1">
              <a:lnSpc>
                <a:spcPct val="90000"/>
              </a:lnSpc>
            </a:pPr>
            <a:r>
              <a:rPr lang="en-US" sz="2400" dirty="0">
                <a:latin typeface="Calibri" panose="020F0502020204030204" pitchFamily="34" charset="0"/>
                <a:cs typeface="Calibri" panose="020F0502020204030204" pitchFamily="34" charset="0"/>
              </a:rPr>
              <a:t>Visa fees to be paid at VFS France.</a:t>
            </a:r>
          </a:p>
          <a:p>
            <a:pPr indent="-171450" eaLnBrk="1" hangingPunct="1">
              <a:lnSpc>
                <a:spcPct val="90000"/>
              </a:lnSpc>
              <a:defRPr/>
            </a:pPr>
            <a:r>
              <a:rPr lang="en-US" sz="2400" dirty="0">
                <a:latin typeface="Calibri" panose="020F0502020204030204" pitchFamily="34" charset="0"/>
                <a:cs typeface="Calibri" panose="020F0502020204030204" pitchFamily="34" charset="0"/>
              </a:rPr>
              <a:t>There is a separate visa fee to be paid in cash at VFS France. VISA fees is €50. For more details, please visit  </a:t>
            </a:r>
            <a:r>
              <a:rPr lang="en-US" sz="2400" u="sng" dirty="0">
                <a:latin typeface="Calibri" panose="020F0502020204030204" pitchFamily="34" charset="0"/>
                <a:cs typeface="Calibri" panose="020F0502020204030204" pitchFamily="34" charset="0"/>
                <a:hlinkClick r:id="rId2"/>
              </a:rPr>
              <a:t>www.vfs-france.co.in</a:t>
            </a:r>
            <a:endParaRPr lang="en-US" sz="2400" u="sng" dirty="0">
              <a:latin typeface="Calibri" panose="020F0502020204030204" pitchFamily="34" charset="0"/>
              <a:cs typeface="Calibri" panose="020F0502020204030204" pitchFamily="34" charset="0"/>
            </a:endParaRPr>
          </a:p>
          <a:p>
            <a:pPr marL="0" indent="0" eaLnBrk="1" hangingPunct="1">
              <a:lnSpc>
                <a:spcPct val="90000"/>
              </a:lnSpc>
              <a:buNone/>
              <a:defRPr/>
            </a:pPr>
            <a:endParaRPr lang="en-US" sz="2400" b="1" i="1" dirty="0">
              <a:latin typeface="Calibri" panose="020F0502020204030204" pitchFamily="34" charset="0"/>
              <a:cs typeface="Calibri" panose="020F0502020204030204" pitchFamily="34" charset="0"/>
            </a:endParaRPr>
          </a:p>
          <a:p>
            <a:pPr marL="0" indent="0" eaLnBrk="1" hangingPunct="1">
              <a:lnSpc>
                <a:spcPct val="90000"/>
              </a:lnSpc>
              <a:buNone/>
              <a:defRPr/>
            </a:pPr>
            <a:r>
              <a:rPr lang="en-US" sz="2400" b="1" dirty="0">
                <a:latin typeface="Calibri" panose="020F0502020204030204" pitchFamily="34" charset="0"/>
                <a:cs typeface="Calibri" panose="020F0502020204030204" pitchFamily="34" charset="0"/>
              </a:rPr>
              <a:t>Note: </a:t>
            </a:r>
            <a:r>
              <a:rPr lang="en-US" sz="2400" dirty="0">
                <a:latin typeface="Calibri" panose="020F0502020204030204" pitchFamily="34" charset="0"/>
                <a:cs typeface="Calibri" panose="020F0502020204030204" pitchFamily="34" charset="0"/>
              </a:rPr>
              <a:t>Cash is acceptable at VFS. The duration of the entire process varies from two weeks to a month depending on the time of the year. </a:t>
            </a:r>
            <a:r>
              <a:rPr lang="en-US" sz="2400" b="1" dirty="0">
                <a:latin typeface="Calibri" panose="020F0502020204030204" pitchFamily="34" charset="0"/>
                <a:cs typeface="Calibri" panose="020F0502020204030204" pitchFamily="34" charset="0"/>
              </a:rPr>
              <a:t>Visa applications filed earlier than three months before the scheduled date of departure will not be accepted.</a:t>
            </a:r>
          </a:p>
        </p:txBody>
      </p:sp>
    </p:spTree>
    <p:extLst>
      <p:ext uri="{BB962C8B-B14F-4D97-AF65-F5344CB8AC3E}">
        <p14:creationId xmlns:p14="http://schemas.microsoft.com/office/powerpoint/2010/main" val="644241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E295D9-10F5-869A-62C1-CE39F3C35144}"/>
              </a:ext>
            </a:extLst>
          </p:cNvPr>
          <p:cNvSpPr>
            <a:spLocks noGrp="1"/>
          </p:cNvSpPr>
          <p:nvPr>
            <p:ph type="title"/>
          </p:nvPr>
        </p:nvSpPr>
        <p:spPr>
          <a:xfrm>
            <a:off x="597477" y="616595"/>
            <a:ext cx="7886700" cy="516724"/>
          </a:xfrm>
        </p:spPr>
        <p:txBody>
          <a:bodyPr/>
          <a:lstStyle/>
          <a:p>
            <a:r>
              <a:rPr lang="en-US" sz="2100" dirty="0">
                <a:latin typeface="Calibri" panose="020F0502020204030204" pitchFamily="34" charset="0"/>
                <a:cs typeface="Calibri" panose="020F0502020204030204" pitchFamily="34" charset="0"/>
              </a:rPr>
              <a:t>DOCUMENTS REQUIRED FOR FRANCE STUDENT VISA</a:t>
            </a:r>
          </a:p>
        </p:txBody>
      </p:sp>
      <p:sp>
        <p:nvSpPr>
          <p:cNvPr id="9" name="Content Placeholder 2">
            <a:extLst>
              <a:ext uri="{FF2B5EF4-FFF2-40B4-BE49-F238E27FC236}">
                <a16:creationId xmlns:a16="http://schemas.microsoft.com/office/drawing/2014/main" id="{015FFD91-5C94-7C3B-4F25-C93646416604}"/>
              </a:ext>
            </a:extLst>
          </p:cNvPr>
          <p:cNvSpPr>
            <a:spLocks noGrp="1"/>
          </p:cNvSpPr>
          <p:nvPr>
            <p:ph sz="quarter" idx="10"/>
          </p:nvPr>
        </p:nvSpPr>
        <p:spPr>
          <a:xfrm>
            <a:off x="254082" y="1273629"/>
            <a:ext cx="8614064" cy="5120176"/>
          </a:xfrm>
        </p:spPr>
        <p:txBody>
          <a:bodyPr>
            <a:normAutofit/>
          </a:bodyPr>
          <a:lstStyle/>
          <a:p>
            <a:pPr eaLnBrk="1" hangingPunct="1">
              <a:lnSpc>
                <a:spcPct val="90000"/>
              </a:lnSpc>
              <a:defRPr/>
            </a:pPr>
            <a:r>
              <a:rPr lang="en-US" sz="2400" dirty="0">
                <a:latin typeface="Calibri" panose="020F0502020204030204" pitchFamily="34" charset="0"/>
                <a:cs typeface="Calibri" panose="020F0502020204030204" pitchFamily="34" charset="0"/>
              </a:rPr>
              <a:t>Print out of Long Stay application form duly filled online. Acceptance/Admission letter from a French Academic Institution.</a:t>
            </a:r>
          </a:p>
          <a:p>
            <a:pPr eaLnBrk="1" hangingPunct="1">
              <a:lnSpc>
                <a:spcPct val="90000"/>
              </a:lnSpc>
              <a:defRPr/>
            </a:pPr>
            <a:r>
              <a:rPr lang="en-US" sz="2400" dirty="0">
                <a:latin typeface="Calibri" panose="020F0502020204030204" pitchFamily="34" charset="0"/>
                <a:cs typeface="Calibri" panose="020F0502020204030204" pitchFamily="34" charset="0"/>
              </a:rPr>
              <a:t>Academic records - High School and Graduation certificate</a:t>
            </a:r>
          </a:p>
          <a:p>
            <a:pPr eaLnBrk="1" hangingPunct="1">
              <a:lnSpc>
                <a:spcPct val="90000"/>
              </a:lnSpc>
              <a:defRPr/>
            </a:pPr>
            <a:r>
              <a:rPr lang="en-US" sz="2400" dirty="0">
                <a:latin typeface="Calibri" panose="020F0502020204030204" pitchFamily="34" charset="0"/>
                <a:cs typeface="Calibri" panose="020F0502020204030204" pitchFamily="34" charset="0"/>
              </a:rPr>
              <a:t>Language Test Certifications (IELTS/TOEFL) if required by institution in France</a:t>
            </a:r>
          </a:p>
          <a:p>
            <a:pPr eaLnBrk="1" hangingPunct="1">
              <a:lnSpc>
                <a:spcPct val="90000"/>
              </a:lnSpc>
              <a:defRPr/>
            </a:pPr>
            <a:r>
              <a:rPr lang="en-US" sz="2400" dirty="0">
                <a:latin typeface="Calibri" panose="020F0502020204030204" pitchFamily="34" charset="0"/>
                <a:cs typeface="Calibri" panose="020F0502020204030204" pitchFamily="34" charset="0"/>
              </a:rPr>
              <a:t>Medium of Instruction (MOI)</a:t>
            </a:r>
          </a:p>
          <a:p>
            <a:pPr eaLnBrk="1" hangingPunct="1">
              <a:lnSpc>
                <a:spcPct val="90000"/>
              </a:lnSpc>
              <a:defRPr/>
            </a:pPr>
            <a:r>
              <a:rPr lang="en-US" sz="2400" dirty="0">
                <a:latin typeface="Calibri" panose="020F0502020204030204" pitchFamily="34" charset="0"/>
                <a:cs typeface="Calibri" panose="020F0502020204030204" pitchFamily="34" charset="0"/>
              </a:rPr>
              <a:t>Curriculum Vitae.</a:t>
            </a:r>
          </a:p>
          <a:p>
            <a:pPr eaLnBrk="1" hangingPunct="1">
              <a:lnSpc>
                <a:spcPct val="90000"/>
              </a:lnSpc>
              <a:defRPr/>
            </a:pPr>
            <a:r>
              <a:rPr lang="en-US" sz="2400" dirty="0">
                <a:latin typeface="Calibri" panose="020F0502020204030204" pitchFamily="34" charset="0"/>
                <a:cs typeface="Calibri" panose="020F0502020204030204" pitchFamily="34" charset="0"/>
              </a:rPr>
              <a:t>Experience Letter (if applicable).</a:t>
            </a:r>
          </a:p>
          <a:p>
            <a:pPr eaLnBrk="1" hangingPunct="1">
              <a:lnSpc>
                <a:spcPct val="90000"/>
              </a:lnSpc>
              <a:defRPr/>
            </a:pPr>
            <a:r>
              <a:rPr lang="en-US" sz="2400" dirty="0">
                <a:latin typeface="Calibri" panose="020F0502020204030204" pitchFamily="34" charset="0"/>
                <a:cs typeface="Calibri" panose="020F0502020204030204" pitchFamily="34" charset="0"/>
              </a:rPr>
              <a:t>Campus France </a:t>
            </a:r>
            <a:r>
              <a:rPr lang="en-US" sz="2400" dirty="0" err="1">
                <a:latin typeface="Calibri" panose="020F0502020204030204" pitchFamily="34" charset="0"/>
                <a:cs typeface="Calibri" panose="020F0502020204030204" pitchFamily="34" charset="0"/>
              </a:rPr>
              <a:t>NOC</a:t>
            </a:r>
            <a:endParaRPr lang="en-US" sz="2400" dirty="0">
              <a:latin typeface="Calibri" panose="020F0502020204030204" pitchFamily="34" charset="0"/>
              <a:cs typeface="Calibri" panose="020F0502020204030204" pitchFamily="34" charset="0"/>
            </a:endParaRPr>
          </a:p>
          <a:p>
            <a:pPr eaLnBrk="1" hangingPunct="1">
              <a:lnSpc>
                <a:spcPct val="90000"/>
              </a:lnSpc>
              <a:defRPr/>
            </a:pPr>
            <a:r>
              <a:rPr lang="en-US" sz="2400" dirty="0">
                <a:latin typeface="Calibri" panose="020F0502020204030204" pitchFamily="34" charset="0"/>
                <a:cs typeface="Calibri" panose="020F0502020204030204" pitchFamily="34" charset="0"/>
              </a:rPr>
              <a:t>Two recent passport sized photographs (ICAO Standard)</a:t>
            </a:r>
          </a:p>
          <a:p>
            <a:pPr eaLnBrk="1" hangingPunct="1">
              <a:lnSpc>
                <a:spcPct val="90000"/>
              </a:lnSpc>
              <a:defRPr/>
            </a:pPr>
            <a:r>
              <a:rPr lang="en-US" sz="2400" dirty="0">
                <a:latin typeface="Calibri" panose="020F0502020204030204" pitchFamily="34" charset="0"/>
                <a:cs typeface="Calibri" panose="020F0502020204030204" pitchFamily="34" charset="0"/>
              </a:rPr>
              <a:t>Passport, issued less than 10 years ago, containing at least two blank pages, with a period of validity at least 3 months longer</a:t>
            </a:r>
          </a:p>
        </p:txBody>
      </p:sp>
    </p:spTree>
    <p:extLst>
      <p:ext uri="{BB962C8B-B14F-4D97-AF65-F5344CB8AC3E}">
        <p14:creationId xmlns:p14="http://schemas.microsoft.com/office/powerpoint/2010/main" val="1124258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E295D9-10F5-869A-62C1-CE39F3C35144}"/>
              </a:ext>
            </a:extLst>
          </p:cNvPr>
          <p:cNvSpPr>
            <a:spLocks noGrp="1"/>
          </p:cNvSpPr>
          <p:nvPr>
            <p:ph type="title"/>
          </p:nvPr>
        </p:nvSpPr>
        <p:spPr>
          <a:xfrm>
            <a:off x="628650" y="533700"/>
            <a:ext cx="7886700" cy="437850"/>
          </a:xfrm>
        </p:spPr>
        <p:txBody>
          <a:bodyPr/>
          <a:lstStyle/>
          <a:p>
            <a:r>
              <a:rPr lang="en-US" sz="2100" dirty="0">
                <a:latin typeface="Calibri" panose="020F0502020204030204" pitchFamily="34" charset="0"/>
                <a:cs typeface="Calibri" panose="020F0502020204030204" pitchFamily="34" charset="0"/>
              </a:rPr>
              <a:t>DOCUMENTS REQUIRED FOR FRANCE STUDENT VISA</a:t>
            </a:r>
          </a:p>
        </p:txBody>
      </p:sp>
      <p:sp>
        <p:nvSpPr>
          <p:cNvPr id="9" name="Content Placeholder 2">
            <a:extLst>
              <a:ext uri="{FF2B5EF4-FFF2-40B4-BE49-F238E27FC236}">
                <a16:creationId xmlns:a16="http://schemas.microsoft.com/office/drawing/2014/main" id="{015FFD91-5C94-7C3B-4F25-C93646416604}"/>
              </a:ext>
            </a:extLst>
          </p:cNvPr>
          <p:cNvSpPr>
            <a:spLocks noGrp="1"/>
          </p:cNvSpPr>
          <p:nvPr>
            <p:ph sz="quarter" idx="10"/>
          </p:nvPr>
        </p:nvSpPr>
        <p:spPr>
          <a:xfrm>
            <a:off x="264968" y="1319134"/>
            <a:ext cx="8614064" cy="5005166"/>
          </a:xfrm>
        </p:spPr>
        <p:txBody>
          <a:bodyPr>
            <a:noAutofit/>
          </a:bodyPr>
          <a:lstStyle/>
          <a:p>
            <a:pPr>
              <a:lnSpc>
                <a:spcPct val="90000"/>
              </a:lnSpc>
            </a:pPr>
            <a:r>
              <a:rPr lang="en-US" sz="2400" dirty="0">
                <a:latin typeface="Calibri" panose="020F0502020204030204" pitchFamily="34" charset="0"/>
                <a:cs typeface="Calibri" panose="020F0502020204030204" pitchFamily="34" charset="0"/>
              </a:rPr>
              <a:t>Cover letter explaining the study project and motivation.</a:t>
            </a:r>
          </a:p>
          <a:p>
            <a:pPr marL="0" indent="0">
              <a:lnSpc>
                <a:spcPct val="90000"/>
              </a:lnSpc>
              <a:buNone/>
            </a:pPr>
            <a:r>
              <a:rPr lang="en-US" sz="2400" dirty="0">
                <a:latin typeface="Calibri" panose="020F0502020204030204" pitchFamily="34" charset="0"/>
                <a:cs typeface="Calibri" panose="020F0502020204030204" pitchFamily="34" charset="0"/>
              </a:rPr>
              <a:t>     Funds</a:t>
            </a:r>
          </a:p>
          <a:p>
            <a:pPr>
              <a:lnSpc>
                <a:spcPct val="90000"/>
              </a:lnSpc>
            </a:pPr>
            <a:r>
              <a:rPr lang="en-US" sz="2400" dirty="0">
                <a:latin typeface="Calibri" panose="020F0502020204030204" pitchFamily="34" charset="0"/>
                <a:cs typeface="Calibri" panose="020F0502020204030204" pitchFamily="34" charset="0"/>
              </a:rPr>
              <a:t>Proof of a minimum monthly income of €1000: Sponsorship (anyone can sponsor), Fixed Deposits, or Education Loan</a:t>
            </a:r>
          </a:p>
          <a:p>
            <a:pPr marL="0" indent="0">
              <a:lnSpc>
                <a:spcPct val="90000"/>
              </a:lnSpc>
              <a:buNone/>
            </a:pPr>
            <a:r>
              <a:rPr lang="en-US" sz="2400" dirty="0">
                <a:latin typeface="Calibri" panose="020F0502020204030204" pitchFamily="34" charset="0"/>
                <a:cs typeface="Calibri" panose="020F0502020204030204" pitchFamily="34" charset="0"/>
              </a:rPr>
              <a:t>     (3 MONTHS OLD)</a:t>
            </a:r>
          </a:p>
          <a:p>
            <a:pPr>
              <a:lnSpc>
                <a:spcPct val="90000"/>
              </a:lnSpc>
            </a:pPr>
            <a:r>
              <a:rPr lang="en-US" sz="2400" dirty="0">
                <a:latin typeface="Calibri" panose="020F0502020204030204" pitchFamily="34" charset="0"/>
                <a:cs typeface="Calibri" panose="020F0502020204030204" pitchFamily="34" charset="0"/>
              </a:rPr>
              <a:t>Proof of Travel Medical Insurance.</a:t>
            </a:r>
          </a:p>
          <a:p>
            <a:pPr>
              <a:lnSpc>
                <a:spcPct val="90000"/>
              </a:lnSpc>
            </a:pPr>
            <a:r>
              <a:rPr lang="en-US" sz="2400" dirty="0">
                <a:latin typeface="Calibri" panose="020F0502020204030204" pitchFamily="34" charset="0"/>
                <a:cs typeface="Calibri" panose="020F0502020204030204" pitchFamily="34" charset="0"/>
              </a:rPr>
              <a:t>A copy of the one-way Blocked Air Ticket</a:t>
            </a:r>
          </a:p>
          <a:p>
            <a:pPr>
              <a:lnSpc>
                <a:spcPct val="90000"/>
              </a:lnSpc>
            </a:pPr>
            <a:r>
              <a:rPr lang="en-US" sz="2400" dirty="0">
                <a:latin typeface="Calibri" panose="020F0502020204030204" pitchFamily="34" charset="0"/>
                <a:cs typeface="Calibri" panose="020F0502020204030204" pitchFamily="34" charset="0"/>
              </a:rPr>
              <a:t>Accommodation proof for at least the first 3 PO months (Booked and fully paid).</a:t>
            </a:r>
          </a:p>
        </p:txBody>
      </p:sp>
    </p:spTree>
    <p:extLst>
      <p:ext uri="{BB962C8B-B14F-4D97-AF65-F5344CB8AC3E}">
        <p14:creationId xmlns:p14="http://schemas.microsoft.com/office/powerpoint/2010/main" val="4124689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p:cNvSpPr>
            <a:spLocks noGrp="1"/>
          </p:cNvSpPr>
          <p:nvPr>
            <p:ph type="title"/>
          </p:nvPr>
        </p:nvSpPr>
        <p:spPr>
          <a:xfrm>
            <a:off x="5109956" y="336499"/>
            <a:ext cx="2009573" cy="1608306"/>
          </a:xfrm>
        </p:spPr>
        <p:txBody>
          <a:bodyPr anchor="b">
            <a:normAutofit/>
          </a:bodyPr>
          <a:lstStyle/>
          <a:p>
            <a:pPr eaLnBrk="1" hangingPunct="1"/>
            <a:r>
              <a:rPr lang="en-US" altLang="en-US" sz="4900" b="1" spc="-10">
                <a:latin typeface="+mn-lt"/>
                <a:ea typeface="+mn-ea"/>
                <a:cs typeface="+mn-cs"/>
              </a:rPr>
              <a:t>About France</a:t>
            </a:r>
          </a:p>
        </p:txBody>
      </p:sp>
      <p:sp>
        <p:nvSpPr>
          <p:cNvPr id="84" name="Rectangle 8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flag in front of a tall building&#10;&#10;Description automatically generated with low confidence">
            <a:extLst>
              <a:ext uri="{FF2B5EF4-FFF2-40B4-BE49-F238E27FC236}">
                <a16:creationId xmlns:a16="http://schemas.microsoft.com/office/drawing/2014/main" id="{D959BAF0-B144-4581-9784-450F1C3A42C4}"/>
              </a:ext>
            </a:extLst>
          </p:cNvPr>
          <p:cNvPicPr>
            <a:picLocks noChangeAspect="1"/>
          </p:cNvPicPr>
          <p:nvPr/>
        </p:nvPicPr>
        <p:blipFill rotWithShape="1">
          <a:blip r:embed="rId2">
            <a:extLst>
              <a:ext uri="{28A0092B-C50C-407E-A947-70E740481C1C}">
                <a14:useLocalDpi xmlns:a14="http://schemas.microsoft.com/office/drawing/2010/main" val="0"/>
              </a:ext>
            </a:extLst>
          </a:blip>
          <a:srcRect l="28831" r="29404"/>
          <a:stretch/>
        </p:blipFill>
        <p:spPr>
          <a:xfrm>
            <a:off x="209357" y="299509"/>
            <a:ext cx="3916219" cy="6258983"/>
          </a:xfrm>
          <a:prstGeom prst="rect">
            <a:avLst/>
          </a:prstGeom>
        </p:spPr>
      </p:pic>
      <p:sp>
        <p:nvSpPr>
          <p:cNvPr id="5123" name="Rectangle 3"/>
          <p:cNvSpPr>
            <a:spLocks noGrp="1" noChangeArrowheads="1"/>
          </p:cNvSpPr>
          <p:nvPr>
            <p:ph idx="1"/>
          </p:nvPr>
        </p:nvSpPr>
        <p:spPr>
          <a:xfrm>
            <a:off x="4794437" y="2645922"/>
            <a:ext cx="3326041" cy="3710427"/>
          </a:xfrm>
        </p:spPr>
        <p:txBody>
          <a:bodyPr anchor="t">
            <a:normAutofit/>
          </a:bodyPr>
          <a:lstStyle/>
          <a:p>
            <a:pPr eaLnBrk="1" hangingPunct="1">
              <a:buFont typeface="Arial" charset="0"/>
              <a:buChar char="•"/>
              <a:defRPr/>
            </a:pPr>
            <a:r>
              <a:rPr lang="en-US" sz="1700">
                <a:solidFill>
                  <a:schemeClr val="tx1">
                    <a:alpha val="80000"/>
                  </a:schemeClr>
                </a:solidFill>
                <a:cs typeface="Calibri" pitchFamily="34" charset="0"/>
              </a:rPr>
              <a:t>Euro (</a:t>
            </a:r>
            <a:r>
              <a:rPr lang="en-IN" sz="1700">
                <a:solidFill>
                  <a:schemeClr val="tx1">
                    <a:alpha val="80000"/>
                  </a:schemeClr>
                </a:solidFill>
                <a:latin typeface="Calibri" panose="020F0502020204030204" pitchFamily="34" charset="0"/>
                <a:cs typeface="Calibri" panose="020F0502020204030204" pitchFamily="34" charset="0"/>
              </a:rPr>
              <a:t>€)</a:t>
            </a:r>
            <a:r>
              <a:rPr lang="en-US" sz="1700">
                <a:solidFill>
                  <a:schemeClr val="tx1">
                    <a:alpha val="80000"/>
                  </a:schemeClr>
                </a:solidFill>
                <a:cs typeface="Calibri" pitchFamily="34" charset="0"/>
              </a:rPr>
              <a:t> is the official currency of France.</a:t>
            </a:r>
          </a:p>
          <a:p>
            <a:pPr eaLnBrk="1" hangingPunct="1">
              <a:buFont typeface="Arial" charset="0"/>
              <a:buChar char="•"/>
              <a:defRPr/>
            </a:pPr>
            <a:r>
              <a:rPr lang="en-US" sz="1700">
                <a:solidFill>
                  <a:schemeClr val="tx1">
                    <a:alpha val="80000"/>
                  </a:schemeClr>
                </a:solidFill>
                <a:cs typeface="Calibri" pitchFamily="34" charset="0"/>
              </a:rPr>
              <a:t>Famous cities in France include:</a:t>
            </a:r>
          </a:p>
          <a:p>
            <a:pPr lvl="1" eaLnBrk="1" hangingPunct="1">
              <a:buFont typeface="Wingdings" pitchFamily="2" charset="2"/>
              <a:buChar char="Ø"/>
              <a:defRPr/>
            </a:pPr>
            <a:r>
              <a:rPr lang="en-US" sz="1700">
                <a:solidFill>
                  <a:schemeClr val="tx1">
                    <a:alpha val="80000"/>
                  </a:schemeClr>
                </a:solidFill>
                <a:cs typeface="Calibri" pitchFamily="34" charset="0"/>
              </a:rPr>
              <a:t>Paris</a:t>
            </a:r>
          </a:p>
          <a:p>
            <a:pPr lvl="1" eaLnBrk="1" hangingPunct="1">
              <a:buFont typeface="Wingdings" pitchFamily="2" charset="2"/>
              <a:buChar char="Ø"/>
              <a:defRPr/>
            </a:pPr>
            <a:r>
              <a:rPr lang="en-US" sz="1700">
                <a:solidFill>
                  <a:schemeClr val="tx1">
                    <a:alpha val="80000"/>
                  </a:schemeClr>
                </a:solidFill>
                <a:cs typeface="Calibri" pitchFamily="34" charset="0"/>
              </a:rPr>
              <a:t>Marseille</a:t>
            </a:r>
          </a:p>
          <a:p>
            <a:pPr lvl="1" eaLnBrk="1" hangingPunct="1">
              <a:buFont typeface="Wingdings" pitchFamily="2" charset="2"/>
              <a:buChar char="Ø"/>
              <a:defRPr/>
            </a:pPr>
            <a:r>
              <a:rPr lang="en-US" sz="1700">
                <a:solidFill>
                  <a:schemeClr val="tx1">
                    <a:alpha val="80000"/>
                  </a:schemeClr>
                </a:solidFill>
                <a:cs typeface="Calibri" pitchFamily="34" charset="0"/>
              </a:rPr>
              <a:t>Lyon</a:t>
            </a:r>
          </a:p>
          <a:p>
            <a:pPr lvl="1" eaLnBrk="1" hangingPunct="1">
              <a:buFont typeface="Wingdings" pitchFamily="2" charset="2"/>
              <a:buChar char="Ø"/>
              <a:defRPr/>
            </a:pPr>
            <a:r>
              <a:rPr lang="en-US" sz="1700">
                <a:solidFill>
                  <a:schemeClr val="tx1">
                    <a:alpha val="80000"/>
                  </a:schemeClr>
                </a:solidFill>
                <a:cs typeface="Calibri" pitchFamily="34" charset="0"/>
              </a:rPr>
              <a:t>Reims</a:t>
            </a:r>
          </a:p>
          <a:p>
            <a:pPr lvl="1" eaLnBrk="1" hangingPunct="1">
              <a:buFont typeface="Wingdings" pitchFamily="2" charset="2"/>
              <a:buChar char="Ø"/>
              <a:defRPr/>
            </a:pPr>
            <a:r>
              <a:rPr lang="en-US" sz="1700">
                <a:solidFill>
                  <a:schemeClr val="tx1">
                    <a:alpha val="80000"/>
                  </a:schemeClr>
                </a:solidFill>
                <a:cs typeface="Calibri" pitchFamily="34" charset="0"/>
              </a:rPr>
              <a:t>Dijon</a:t>
            </a:r>
          </a:p>
          <a:p>
            <a:pPr lvl="1" eaLnBrk="1" hangingPunct="1">
              <a:buFont typeface="Wingdings" pitchFamily="2" charset="2"/>
              <a:buChar char="Ø"/>
              <a:defRPr/>
            </a:pPr>
            <a:r>
              <a:rPr lang="en-US" sz="1700">
                <a:solidFill>
                  <a:schemeClr val="tx1">
                    <a:alpha val="80000"/>
                  </a:schemeClr>
                </a:solidFill>
                <a:cs typeface="Calibri" pitchFamily="34" charset="0"/>
              </a:rPr>
              <a:t>Toulouse</a:t>
            </a:r>
          </a:p>
          <a:p>
            <a:pPr marL="0" indent="0" eaLnBrk="1" hangingPunct="1">
              <a:buFont typeface="Arial" charset="0"/>
              <a:buNone/>
              <a:defRPr/>
            </a:pPr>
            <a:endParaRPr lang="en-US" sz="1700">
              <a:solidFill>
                <a:schemeClr val="tx1">
                  <a:alpha val="80000"/>
                </a:schemeClr>
              </a:solidFill>
              <a:cs typeface="Arial" charset="0"/>
            </a:endParaRPr>
          </a:p>
          <a:p>
            <a:pPr marL="0" indent="0" eaLnBrk="1" hangingPunct="1">
              <a:buFont typeface="Arial" charset="0"/>
              <a:buNone/>
              <a:defRPr/>
            </a:pPr>
            <a:endParaRPr lang="en-US" sz="1700">
              <a:solidFill>
                <a:schemeClr val="tx1">
                  <a:alpha val="80000"/>
                </a:schemeClr>
              </a:solidFill>
              <a:cs typeface="Arial" charset="0"/>
            </a:endParaRPr>
          </a:p>
          <a:p>
            <a:pPr eaLnBrk="1" hangingPunct="1">
              <a:buFont typeface="Arial" charset="0"/>
              <a:buChar char="•"/>
              <a:defRPr/>
            </a:pPr>
            <a:endParaRPr lang="en-US" sz="1700">
              <a:solidFill>
                <a:schemeClr val="tx1">
                  <a:alpha val="80000"/>
                </a:schemeClr>
              </a:solidFill>
            </a:endParaRPr>
          </a:p>
          <a:p>
            <a:pPr eaLnBrk="1" hangingPunct="1">
              <a:buFont typeface="Arial" charset="0"/>
              <a:buChar char="•"/>
              <a:defRPr/>
            </a:pPr>
            <a:endParaRPr lang="en-US" sz="1700">
              <a:solidFill>
                <a:schemeClr val="tx1">
                  <a:alpha val="80000"/>
                </a:schemeClr>
              </a:solidFill>
            </a:endParaRPr>
          </a:p>
          <a:p>
            <a:pPr eaLnBrk="1" hangingPunct="1">
              <a:buFont typeface="Arial" charset="0"/>
              <a:buChar char="•"/>
              <a:defRPr/>
            </a:pPr>
            <a:endParaRPr lang="en-US" sz="1700">
              <a:solidFill>
                <a:schemeClr val="tx1">
                  <a:alpha val="80000"/>
                </a:schemeClr>
              </a:solidFill>
            </a:endParaRPr>
          </a:p>
          <a:p>
            <a:pPr eaLnBrk="1" hangingPunct="1">
              <a:buFont typeface="Arial" charset="0"/>
              <a:buChar char="•"/>
              <a:defRPr/>
            </a:pPr>
            <a:endParaRPr lang="en-US" sz="1700">
              <a:solidFill>
                <a:schemeClr val="tx1">
                  <a:alpha val="80000"/>
                </a:schemeClr>
              </a:solidFill>
              <a:cs typeface="Arial" charset="0"/>
            </a:endParaRPr>
          </a:p>
          <a:p>
            <a:pPr eaLnBrk="1" hangingPunct="1">
              <a:buFont typeface="Arial" charset="0"/>
              <a:buChar char="•"/>
              <a:defRPr/>
            </a:pPr>
            <a:endParaRPr lang="en-US" sz="1700">
              <a:solidFill>
                <a:schemeClr val="tx1">
                  <a:alpha val="80000"/>
                </a:schemeClr>
              </a:solidFill>
            </a:endParaRPr>
          </a:p>
          <a:p>
            <a:pPr eaLnBrk="1" hangingPunct="1">
              <a:buFont typeface="Arial" charset="0"/>
              <a:buChar char="•"/>
              <a:defRPr/>
            </a:pPr>
            <a:endParaRPr lang="en-US" sz="1700">
              <a:solidFill>
                <a:schemeClr val="tx1">
                  <a:alpha val="80000"/>
                </a:schemeClr>
              </a:solidFill>
            </a:endParaRPr>
          </a:p>
          <a:p>
            <a:pPr eaLnBrk="1" hangingPunct="1">
              <a:buFont typeface="Arial" charset="0"/>
              <a:buChar char="•"/>
              <a:defRPr/>
            </a:pPr>
            <a:endParaRPr lang="en-US" sz="1700">
              <a:solidFill>
                <a:schemeClr val="tx1">
                  <a:alpha val="80000"/>
                </a:schemeClr>
              </a:solidFill>
            </a:endParaRPr>
          </a:p>
          <a:p>
            <a:pPr eaLnBrk="1" hangingPunct="1">
              <a:buFont typeface="Arial" charset="0"/>
              <a:buChar char="•"/>
              <a:defRPr/>
            </a:pPr>
            <a:endParaRPr lang="en-US" sz="1700">
              <a:solidFill>
                <a:schemeClr val="tx1">
                  <a:alpha val="80000"/>
                </a:schemeClr>
              </a:solidFill>
            </a:endParaRPr>
          </a:p>
          <a:p>
            <a:pPr eaLnBrk="1" hangingPunct="1">
              <a:buFont typeface="Arial" charset="0"/>
              <a:buChar char="•"/>
              <a:defRPr/>
            </a:pPr>
            <a:endParaRPr lang="en-US" sz="1700">
              <a:solidFill>
                <a:schemeClr val="tx1">
                  <a:alpha val="80000"/>
                </a:schemeClr>
              </a:solidFill>
            </a:endParaRPr>
          </a:p>
          <a:p>
            <a:pPr eaLnBrk="1" hangingPunct="1">
              <a:buFont typeface="Arial" charset="0"/>
              <a:buChar char="•"/>
              <a:defRPr/>
            </a:pPr>
            <a:endParaRPr lang="en-US" sz="1700">
              <a:solidFill>
                <a:schemeClr val="tx1">
                  <a:alpha val="80000"/>
                </a:schemeClr>
              </a:solidFill>
            </a:endParaRPr>
          </a:p>
          <a:p>
            <a:pPr eaLnBrk="1" hangingPunct="1">
              <a:buFont typeface="Arial" charset="0"/>
              <a:buChar char="•"/>
              <a:defRPr/>
            </a:pPr>
            <a:endParaRPr lang="en-US" sz="1700">
              <a:solidFill>
                <a:schemeClr val="tx1">
                  <a:alpha val="80000"/>
                </a:schemeClr>
              </a:solidFill>
            </a:endParaRPr>
          </a:p>
        </p:txBody>
      </p:sp>
      <p:cxnSp>
        <p:nvCxnSpPr>
          <p:cNvPr id="86" name="Straight Connector 8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198" name="AutoShape 10" descr="data:image/jpeg;base64,/9j/4AAQSkZJRgABAQAAAQABAAD/2wCEAAkGBxQTEhUUExQWFhUXGBwXFxcXGBccFxoYGBcXGBcXGBcYHCggGhwlHhcXITEhJSkrLi4uFx8zODMsNygtLisBCgoKDg0OGhAQGywkICQsLCwsLCwsLCwsLCwsLCwsLCwsLCwsLC4sLCwsLCwsLCwsLCwsLCwsLCwsLCwsLywsLP/AABEIARMAuAMBIgACEQEDEQH/xAAbAAACAgMBAAAAAAAAAAAAAAAEBQIDAAEGB//EAEUQAAEDAgQEBAMGAwQIBwEAAAECAxEAIQQSMUEFUWFxEyKBkTKhsQZCUsHR8GKC4RQzcpIVIyRDU3Oi8Qc0ZIOywuIW/8QAGgEAAgMBAQAAAAAAAAAAAAAAAgMBBAUABv/EACwRAAICAQQBAgYCAgMAAAAAAAABAhEDBBIhMUETIgUyUWFxkbHwI4EUQsH/2gAMAwEAAhEDEQA/APPyK1FWlNRy16ajz9kUCtrFTSitLrqIvkgmi8Omh0po7BiNe9cHHmQxwthFHOItQmGF6LfXSmWkL3R5u1G4ZZJig3E3NEYPWpa4ITCUpg96OS0Lzz9hQzKADJt3o5BzEAe1LYyIB4cdzp2mqnE686b4jDZSDuI9zQzjUXi1cmc4gzTYQL67ml7+JSL71PFOEqOsUnxQUZpkYipzpcEH8UVXmhSKLYwZOulHs8MuNupo7SEKMpcsTowxOgphheHWk602DSU2A9ako6jahchqxpAaWQgVU6vmatxDnKl6+Z1rkgm6JLTsNTesrTLP3la8qypOXJQpoVQtMUc2morbBmiESja4BGdYrS01PDiFVZiU3qQK4sHRTBgRQEUfgT8q5k43yN2E1Yu9VpB1qWalFkCe+KKNwjUnWDUHWb5uVWYUXzC1Szl2GPM8rgfXnTLhjUXNU4NjNrt9aPSCFI8pPmhRGiRkUcx6SAnuoUicqQ+EfJmKamTrQnEQSgBP7tTfHIgEAW3PWlTzyUpg6xb6UMGHIQONWoFWFk3pq+u4vah1GT1qyiq0izCNJGtSecF43/cVmHazT0FQUkDrUE+CjMTUnTAirmkCJ+faqXb1JAApuTfQVINHtRSoF6qzTUkGggC5rdCYrEXisqaI3omy1VTqbGmTabUPi0VCfJzXAtaRBq3EC0mq816sxHw0fkQvlYNlo/DACOlAJBJo/DipZGPsZtaTW8kmrGNPpVuHbkzSiyDu2B60Xg2DHQ3ohvCeulqbYTCaT3NLlOkMjDkkwwEgAev1qxLtwbhOaFQhS7HScvwDNkOY2tG8i3wrEzRHC8LIUm8KSRaQdRuL61Vyy9rf97LMFzRXjpCbjoe8Vx+IXPzNNuEcdGNwwUQA+EgupHUWdSPwnlsbcpEeYyHaYp2LrkTk5A3BYk7C3rUGWrEm1XrG59qqdckk7U8SzfiwnKBA+Z7/AKVUg2Jqor6zWTPQVNEWWLeEAUK45zqTi+VAukak0SQLkbdxQJrXiHe1UeIBoP196qccO9HtFPIWPLG1ZQyzWVNAbmzoGqqxelENChsWb0pdll9C1zWr1IkX2qopk70SrTtTGJiuyppuj8A1Jk6UE2J9aaYTlQyDgHKiIAqWFUZiqXndquwDpmwpdcDU+Rlh251pwyny9KWYZSiqNNqcBMW2qtMsRKib/lz79KY8MPmvy+qkiqcM2JJNE4NQzGNgP/kmq+V+39DIdni3BcStoNuIMKSka6EECUqG6SNR0nUV1/8Aa23k+IneykboULlJ59DuK5DBJ8iOqQPl+/ejeGrCXUlailPwrO2UghKyOSTE9AexuyqPIhe7gb4l8CgnXqzjSFNOZViD8iJiRS1BKjP1p8EnG10VZzqVPsNC6kFc6HJmrG020oqOTBsTiFbWHPnQRNE4lwaTQ0UaRXm+TaDUVGtxUVVIKNtfEKypMpG+lboWMi+DoMOmaF4gRPpRzA3oLFilrssPoXIknSi1oteq8kc+1SWvT13oxS4XJttFMWExQuH50bQsNEVmmfD0gJH4j8htS2d+lHcPnU0ElwHDse4RQRtc86IdxJNh70oRiTPM7VcxiDPTtSHDyWFIZh+BrRPD8UCFkD4UifVxNJnnb2qvhvEkIS/nJ86QlEAmSCSZjTQXNIzpRhb+38jMduVI4LBo8oT/AAp+lXNwooKpgLSFxqUlQCx6j51iG1IXkKSlQToZHwkA/UUTwdrPimkDRbidf4Slav8ApB/YqzOS2sVFOzuuI8PQ+ktujzJJGbcKFsw78q4THcHW04UEzGh0BHONjXpHE2yF5xqb9+Y/e4rmftwJaQtu6rqI3U2kebsoE/JQrJ0ereF1L5f4+5dz6NZ/lXuOd8ibEyeQofFPlVpyjkNTQyVWBBsoSOx0quvQxpq0YM5Si3FqjO1bUKmhsmq3NaMV2QJrRqQqYRXE2V5ordaIrK4KzppgWoPEKoragnTqZ0pKRZbKFKt1A9N6rbAJ6D9Kg8SCeRrWbbamUV3PkYNGikPWtQTJmKJbO1A0OTCWYNyJ9avSu+oHKKEzTaisO1pf0oWg0wlK4okKIHOaqCALk94q/DkmSBMb0tjURxY8pKjFrzS/huLzHLKU2IAWpQuElRASi8AJJJPLeIB+OZWUwCATvOntNCcMwy220ArUk5pzIEqnPJvax01uKxfiib2tfc0tA17kD8cxIWlKpFiQVAhSSSlBTlV94EaHcC9xQP2ad/25lQE5VhX8pBS4fRGYxR32jwi1OKgD7oIsLpTFh1BoHhONVhHQ4WwrylBzCLGJyqGht13EXq7o8TejSS93PH5bKepzqOq5ft4PVMQ1I7afmPauf4mwnI4FGMqVONq5ECVJ7Kgeppl9nOPsYkBCDlWB/dqgKgbp2UO1DfarDjwXAdCAnrC1BJA9CayJwlB1JUa2CalJOLPMcWgJjKPIoko6EjMtPawI5SqoMtzVWIS6wQhQzoBJSRqoQUmORgyU/skYR1KhKZtqCCCO4NbHwrOnjeNvlMp/HtK1lWWK9rXL/v2onktag3KLxCtqDVWwjz7qzSaIULxt+tUoFFMpkjp9K5kdugdSLkcqyr1IkwNSZ7CsrrJ2sZrNDq3n0q1atKqcNKRYbAXI05VXUnNaiBTUioxi0LCKnNQasm9YlU6UuiwmXMi80dh8yjA/7VRgmCswPU8hTtpsJEAQP3rSck1EdCFk8PhkjqeuntTJtGm/SgUGr141LSCs3gT6X05mQLCdaztTm2R3MvYMe6VIvdwU3UoI+Z9hRDLaEQJKo0EDv6dya5hfE1uqygQRc6EDUXk883L4dhNOeH5vvLtY6J9zbX6cqxcuplPiTNOGCMeUF4vhTbys0rSpUWsU2AGkTsN6R8S4apkjNCkq0UND0IOh6fWn6sQQlarEJTMRF9QAZ6ctqlKXkuNK2KVCTz+Eg8jlI/mNP0+ulBpN8Cc+jjJNpcnB4rhgVdHlULjlIuD0NN+K/aAOMsoVZwGXBBAEIUPWVEERaBtTZrAIcglvKVScqMxPlsfLmMCbn8ppRxrhqFHyW1jmkzdJm4HQ3H1vvLi1lQbafhlbCsmhl6iSa+liR9YdBSATNtDEjQybAzQDaSJza6Ecsto+XzotSimRodCKGcmVdbz7iPaPnRafQZMGohK7XP8AD/vZc1nxbDq9HkgltkqdPnyun/5RQ4ZqGWrgisDdb55K2QQmjWGoBNTw2HAuascVsKBsdCFcsoQiNNaymnDsCD8XespbmkyxHG2gPFubJ0HT51Wy2SdKg45bbYVQp8xAkT1o0hEppdkcWkTrJ3qDCJNRq5lUUdcCbtlyzasYNqpxCr0XwlOZwDYeb2/rFA+I2MUrnQ/wLORIG5ue/L0oiarbqvEkmEJspZyzyH3legrObt2zQXCpBOEYLxN4aT8St1n8A6cz+tIuO4mPxKA0zXI8yZ3MwCRAimXFscssoTgYUgJWNDJWlRTqBEkhVzuKX4Lh6wgJXOYg51HWVKKiEjblWLneTUTTS9vg1cWzBFpv3eRl9meFFKM7nxKJUUm+vwhV4gCCRzro220WsbbkgmgcMYSKKRFyVAevpvVNxRZTYShhKkqTeFWvyNvTekeO4mphlp9QM3QqCrLopQ8QJPwiDeCQVDqKetDynsPzJ+tLF/7xlaMzasx2kAE3gquABsJtvNA4KwlI5XA/aUocCjPhLVJSqFeGVXUlKyJA1I0sOhl3iCStRJzEmc3MESk+qYpHxfgwgtxZxxCk9kMvOEH5T/iHOmjL0rUm0CyI/CkAR7CfetL4am5vjpFLXuor8gPFsLPnHY/kfy9qWFuupWzII52pfg8IEk5rntp716HFk9v4MTJitidKKtQ0BTLEYfXQHlVmG4XIlY7RvTXNVYKxuxYTRuHwoiT6VYOGqm6bd6bNYSALaD57CglNBxg/Jdw7Bg6a1lMuCMaqjSsqlkyNSLcUqPPl4QQZUB0mgXABoZPa1GnC7rUAOn60OtxCfhE9TetOJlzX+gYIntz2rE2qTjhNRpgh/YiTTXgYus9APcn9KVim/AxZf8v/ANqVm+Rh4/nQ5boXEoK3PDGhSQqDEJIlXvIG1Ft0KXAl8yNh2iBM/vasTXS24JV5pG5o47sqv8jvgikIENpGWJBEEGbWIPT51TxNwWOWDvB/pUMAfjykAE5gMoMc8oUIg66b60L9oDlZcOYmEqOidQk8h0PtWHhnKDtGtlipcNEhjSTCfh5zrf6dKJVZMQLn9/OfagMOzYaeX80hUfOmbLOfLYAAxab/ADpUnbGpUH8NWf8AWgaAgDlOQbTUVhKxMDTNM/CQlsm/XMfQmiMC3lSo6ys7Ab2oXCvp8FrNPnQlGkjMpLhAPKS0kdyOdCm06OaTVgKVB5ZgR4aQ2kmJK5EnpIQEx1NU4ThaswMEQf8AvTTBtBAWomP9YpZPdZCR9Khj+PNNOJSQQFCc0yoaWDaQVHUaVr6LNDFd9vgz9Vilkr7cl5wMHn3q9xlCAdL+a/Or0yY7C/pW1cPSpQUo3tA2q9GfPJVceOBN4KlEkAR1Fz61N7D5RpenhwiTqKFcwV7U5ZU2A40LMO3NHhmREb1JvD30p3guGkgEkAcqieRIFJlGFwZCQKym5YCIk9rwKyqryNhpHgDiydTNQArcVsCvSGBZusrKyuINCmfBV+ZQ5ifY/wBaWxROCcyrB237Gxockbi0FB1JM6Vql3GSUrQrmkieo6+opk2mqeKNZ2yNxcd/3HvWFrIbsTN3ST25ECcIxRFpyjTQTN42129d6O4igFsgk3BGp3HLeua8UyQDGvfrvTA8UBQQsgGDB0B7nY96wkzZkvIyWFJdWkfwR6toEj2plg8UlKcyyEpSde4iBFybD3qbik+ISYUISBAmSAbCN7H2qjJnUSsBKEhRSnYEGCokamOWlAo07CcrVAv/APQeHnUc7rKlCMoum82SqJsDIB250y4ZDmEaXqmErnlldSsa6WzDpJpJxQDwZSIShQ7zmUCfYihPsFxJxCXmFlRaIKUSbIcAIhO4SRYgWBync1zSk+DuYrkfucRSvMkwjzhU3MjKbXmDJ7eorWAx0u+GFApKkgHcKIsg28oJsLm5FKlaz++velWAxZ/tKfMoSvPyhIIJ3kWBFPjNwkpLwJcVJNPyesMMRYgbUarByKD4XikuoSoGTACp1kC899fWmC3oq/GTl7kUZKuCH9mioKwtYXSatbNHyhdga2YqbbhBubcqPDYNDvs1Kn4ZzRrF40ERlrKHUzWUacURR4qBVzTWpOgotvAwedSdam2g3r0DkYaxvti9QG1Rq11EGxqqjFPswVOoVa2muIHnCsTmRB1TbuNj+VFLO1JFLKMpFjrTPA4jxbCytx+Y6VRy4qt+C9jy9R8i/iWCzXTZY+Y+gOlIcY8tPlWgDoYB+SYrtMawAmbyNIMTJiPnNSUIELwyVJ5EpUL886TNeY1GnWOdI9HgzOcLOe+y2FUFNEGy23FBIkXzJg23gH3NdXw5k+OJ5HWZgqXzoUuNRH9kgRAy5YAN4ABAidtKtHFAAAlCkZfhhKJEaR5uptpeqsoNssxmkjeHwRcaUk2uR3KYVYfyH3ofCtoQlwRyCf8AEQqSetiTRSONAalU5s0lAmR2tSvifFMNPxgOCdlyJ/FCSK6MNpEp7iCHx5go3t7FVr8/1olKJXnmSUDrcZpVrrASD2NJWMUwkf8AmEXIJzqIUSDMxkmLaxA9af8A2aeYdWlvxW7AQPEQVOKiSlKQZIEKJsLR6HCLlMGclGB2PAm8jSRoT5j6gQPYA+tMpmgWUx+96bYZnMK2fTWOKRkym5OykVpRq7Gwi2quVAKaV8ZMdKmKvkiwxCyKmtygRiRzrFYmhcHYSZepwVugHXK1RKBNnm2IxKRMX+Q/WgHHSrU+m1FrQnlQiu0V6CKRgZJSK4rUVMJmt5aMVZFIohpPKoBNFsIqGFBWzHG5NWYZoJk/v+lbnUVjYvFA+h9K7NYziigWkkBQLk8jCAVG/tRjPGmj912RInKkiRYwQ2aVYwQ6OSG1KP8AOoJ+iDRvDXChhIBi0kwDfMomx1ua8l8SmvXlXjg9NoIf4Y2HHjDA1Kh3H/5FQXx1kfiP8g+pcH0q5TS4B8RtU80LGonbtWh4wGrJGuq/zFZ+8u7QNfFkK0JSOiFT/mBMegoZ1xsgTktYT4o+rVM3UL3ZbPqPzqoNf+nTPQtRQ2SLFBo7txyC7/8AUkCnP2L4c2cWHEAQ02syCg+ZeVtPwKMeVTmtDeEg2U0UzvIj/pNdh/4e8OSEOuAWLgQNTIQnNN/4nFD+WrOmX+RCNS6xse4bhylm+lP2WEoHIUOcSlP6UFxDGGDP9BWm92R0ZSqJvGYhEkpjvSbEYibbfvWhcRxATAvQj+OA0FW8eBoU8iC3Ty1pY/jYMTJ5fvSqMTjswgAztFDuOJSPOcytwNP5jvVqGKuxUsv0CWcapUwPat0qxOPUqyfKOlZTvRsD1qExEmrU8NUrQdorpgw2gWSBG9pPU96rc4pHwn2o/Vb+VCXhj/2Yq/0b4aPNAJ23Pt+dAFoTajcTiyo0Ms0yN+RctvSLsJwtSx06/U1fiGktjKDJ+8fyplgkFeHKknkFDcGaV8RSEHKJzfeJ+g/WgUnKVBuKjGwIm/Kjm2xF6Fw7RKtKaqwionQUc2kLgm+Tnccyc7gIICyhtPVOUAx/MpVGNqOVMbqVAnYrV6c6YcU4eSG3LAIMnWTMBMesfsVJmyANYjYb317g1474hjcc0vu7/Z6rRTUsUftwLHHHydTAGw2lUeVIIVvtReHxSs0E7fDAB0zTFuootLfmnKdIOsWuN+tYcLP3j8WaPeRA7naqNFsxtw5oCibqsdgDbKUhM7A/FrtWO4tQAunUgqUk2gkJsFAchP0maxOD0gq1KulwQR86inBqAjMZk8iCCZiCRz6zU0dZN1z4SbEqEwRAtfW/PavQfsuUjBt91+/iKmvOVYXKEJzKMFIuB22JrqsFxDw8MhE3BX6S4o7d6uaKDllpfQp62SWO/uOeI8SS3pr01rnsVinHTaY9YqC3Cq5ojDuE/DoK9DDGoL7mK5bmAqTGszvQD6yT9a6HEMKV0oZfB/2T88ov7mmxyRXYuUG+hF4kWH9f6UMtncn9a6VrhINhmV2ED5a+tGtfZxR2CRzMT8qN6iEQfRkzj22ibJTJ7WrVdurAMtfGuegrdB/yb6QSwLyxRheDqxCgBIReTfbb501xX2XZQm5TIF7nX0NMFYMp+FRSOSaivDhSTmk7STeB2qpLNJtU6RYWOK7RwuNwKAqE/nSx9kzpHfX2rq3kXKWx3NJsWEJMOvst75SoZ/RA8xq+s8Yq5OvyVZYXJ+1X+Ar7PHK2Z0KzPbKJrONtIWQsRnOs9IoU8Vay5W0uubSGyhPop0pmeYqpWNeWIDTaANCtalnuUpCR6ZjVKfxDBCe7d+i1DRZpQ27f2F8NRrb8gOtM8lpOnM6fpXONrcWYOIUpUSUsIEzBIEJC1j3obFIaRBWnPvL6gSD2dUVj/LVPL8Wi37YlnF8Na4lI6DG8Sw5YW2HkKWSkAJOaIcSTJQCBYHWKXIdQbFaUxfzHvYSP2aX4PifiqCG1hJCSSUpJiDaFLAG8fDoOlGupdF/EUvnIaBv/AO2RWVnzPNLczSw4VijtQY21IlKkK7ECdokkfShsVh1L2gxGpUL30J+tL3G3xJzJVG3hN5jPWPlWy07ExhyNRmZHfWaRQ3/RM4G57C2VWoAzGQN4NXDDECyiD/iWkTttpeg8yxq1hzeAYWgdhlP5b1JjE7qbQlOlnnQDF4y5TynbSuomwpvPIzLBE3GYEWGvmvM/vanzCSpKSATqLaW69iD61zwxN5LTiROodTGukrH1FE4DjzjRJa8cTpmbadbnQFSUQTa0gg1b0mb0J7qvwVtTi9WG1cHUYbha1Xc8qdhufSmmH4fsBAH7vXP4X/xDDaoxeFUB/wAVhXiJPMlCgFDsCquiw320w7w/2ZSF9Jhz1bICh6itJaz1XUTNlpnj+YPa4b6CpnCNpkkAnrShzjjpJgAdT+s0qxOPJJSolXY/kP1p0cGSXbEvJFHQO8WZRIzDsOfK1K+I8dURDYnqQR9a5510A2gdjf3oBx8zrPuauY9JFc/yV56h9BzzK1mVOJHpPyFqygkle1qyrW1ryJ3J+Bzjft3s1hlHq+6hsd8iM6j6xSh77T4pZgvNsJP/AA2xre3ivk66aCkxYcWolKVJB/EsIMdQ2En61NrhagfjCTrKE39FGD8zXjJajI/J6mOnxrpGFSnPM4p1Q/jWsp9gUNVWy8hswnw4MiEgWkETlb1uQfiowcLRqqVbjMSfpG30ophhI0EdgB8xekym75HKNdAKXlfdSvvCW0n/ADZj7EVosOK1yDuFOEeqpHtFMHoA9flW7nT+mnttQWFQGnh5VGZxwxYAKyga2AHfnW/9GNpHwJ9b/MzTJCoG/YAfMn9d6oxDx5fO9TZ1AmCALoi3lOnQXpg+1I8pj1pfg4Ls7gbDn1n9zTFpYVOVBEEi4MGw39Y9DREFSWCPv/vvFbYQTBkxJEFOXSR+VXkK6CgnWzmJkn9wfnUEUXYhAKokWjcDbUXv/Q1SrCJCh50STYGJJgmBJ1gE+hrBhoMAGVAc5MDb0qeDSQbiQB6jTnpyqSQlXD1q+EJPrr89an4DgAzI1tHbp6VNOVVov6R8zbfflVpzAZTEC8b8/brXWQc0+wtFtQD905Tr+AgoPtPWqcrRJzpAVsSC2odlTA/zJ0p863++m1Q8FJEFMigU+QnHgXoxbzYAQ9KbAIxEkH/A7qo9QpQrf+mCDD7S2x+JMuIPqm49qxfDct2ypJOo2PcGyvWhwHEfdB6tkJMf8tQKD6AVewa7Ni+V/sqZtHiydr9Ddl5p0S3/AKyLGCLHkQJI9avSwubNweQBJHvp8q5l0IWTmICttG1AnlmMa/hWO1M8HxTEMQlOIJGzWJTM7+RS/PvqFGtLH8YdVOJn5PhXNxkNxgHD8Y7Zv01rKX4n7UuGziS1zyjMn3AzAdSmKyr8Nbimr3pFOelyQdbWySI5VY2gnT8ht1qYSOU0QzY8prySPTWDOoNpuP4eUQbmNQetVBJ5gUfix5e1x+zHX3oAOgm1+g80D+X8zUNMlM2m+pqaYSZHuSNO9AP8VbSYLiQrXLIK9fwIzKO9aY4okizL6zeT5UNe6zn05pqVBkOSGWJfSmAoxmsnqYNr0C+5PlAJP7jSgMVx5KLE4Vk8syn3OewTB7pPrSzEfaBK7f7U/wBCQy2dfuNxI7o9KJYgfUGTOKSh2XFBsQbrUEySBAgnW3eizxJP3G3XOqUwn0LhTPoDXMjGu/7thhoRNklSo6kkDWdotWl4XEOf3jy4tInKmSdIQACPSKPYgd7Oie4ypIAWlhkE2U44VK3+4Ai/qaWO/aBsAgvPuDZDCA2m+sK8qr/4jQrfBm0IzKyp1km29rnW02jermGWwCUBahFlBMoBMT5rCLD73rBqVSIdsGd4o1vggpM3Up0l3uFFNiIJ121o7B8YQY8LFKQQbNYuSAbiA8FToTYrI/h0qLrogygQTc5m+wuDl6RJNt6BfZQuyjCjcBaTPWRy1051N/UivodSeNlH98ytE/7xo+I2eXwwseiTV2FxodWS04lxMXAOaLyQUHzJPWxt2riEYJ1r/wAu4pNpITdMTYlKhl06etbHGLp/tDCVEaOsnI5zBG072KaFwvolSrs9IaUSTPSB6XIm8aexqKm9q5XAcazWZxCVk/7nEjK52Cxqdb+emKuPZZDzamlbFV2ze58RPwgfxZaS8ckNWSLGqknlVKh+zRjLiVJCkkFJ0UkhSf8AMmoqRPb9aHkIDfw6VCCPcUGOFgJPhqUkEfDOZF7iW1WO3vTQYc7W/ftUiDRbiKOdVh3U/dkc2jO27KxYf4cvespwtM2j3rdcpM7aVOcUaTILzST+DMVOerbIUoeppc9jipZWhpxYCYkjwm9SblRzzcXKa5tGMxB8qChoaZW0AmY0k5oNwLQamjhBdUPFWpwzfMVEJtexNtQYgG/Qw/ahO5jHF8biQp5ls6Q0nxnB3UoETt8Ipe5xBLgjwnn/APnLhGuoQJA05A1d/Ymm1BKzCo0TBUCcugnvt90aE1clQSQAhRnKYXlSqZzfeubkRCTcAiIEyqI58ggxeIiEJbaGwbRJ5m6s19tBUVcOW7/fLWqZhKyYOXXy6azoJEHlTZ0OHzKyt2zfDBKRJBlwpmyjYJVqq1Dh1smCtTpMyBncggqsYyAgKA1za9K46ip/hbTYAUUjTyyAdUkjLN9ZtG1XhtKIhKrmxXlQDyAzFO5MQPTY2MKIgNNZb3BUEyJsClgTpOvIVdhsG6NPJF5bCUXMTKrq1SDcb1Fk0QStRSAEpCbJChmOo2K8iR5VDQm0xO1TigCZcKlTGUKJO9wlGXcHRepB60zZ4EFTmvNzMqM3vfyn/LR7XC0AHUjloD3SIT8qi0TTObKQkqCEQrQEhCDFxpBd0KTqbisVh3FKJgXjRBURBn+8eObnzsa6pOFQhNkpSB2A6/lQX9vYzJTnT5rCCCmZIkqFom01G46kKBwl0+bOoqSMxJWJgQPwRyt01pXiMM4gFKkggqzT8BvbS7et5ua6bEfafD5FKTPh5CkAJGcKJRnzIHmtBJJNrUy4bxNh5xQZW2vKkBMR5RCZJEbyrzKkTRcojhnEMYvJIQSgSYbUJBkq+4vpBkKRfbnMtE2UnNePIqCBM2TPmm85c9dq7gmyXCA0hZhScuUpAm4uCjOQNSOelqXr4cEF1TKk+dTflIBTBSVOAJXbXW4iptEUzmUcMbcUpsXIJzDcA2kiAZOuloofwcQwJaWoInzJUAUDzQJSqQBJ2jXnXRcSlwoQ4G/K84G/hCUtIKchTIkQBYoIudanhcZnW94LqASMiQsIyBKVjywpIUJBMElZtNrCiBYHhMa22jxFJ8FZT5nWFQSuPvNmy4JPlM6CxmiOHfaFxdkFrE6WTmafAP8ADBST2SO9ST4RXDkEF9BKsou2ASTkAlDZMmcoEHrNUYltrENwC2vM28VZUI+JMeF5gNQbASJ6xXNJ9nJtdDnD8eZJheZlWkPAJE7AOAlB9TPSmlrT6cj1B371xruKeRh0payOJISMj3mWDcqMHzkmdcxTlFhUcJi0N/CteFOXMQkoWwbSolBmACSD5Zn5LeFeA1l+p2oA3HtrytzrKTI4yAiYS7BHnYKdy5dTalH8F7/eFqyl+nJB70czi8SpAOUxZPL+Pc6/An2qzhLfipUXCVZZjzKjSLpBg2tetVlPF+QnhCAWXTEZTACfKmPPqlMA6DUUuxWPcSVBCsgIuEBKRYIIskAa3rKyofZ3gJOEQEoVlBJ/F5hraAqQNTXQYXBoyglM95I9AbCsrKCYyIWBapNC/ofqK1WUuPZL6CmhXDfbf7Q4lhWVpzIDIMJRMf4oke9arKdjVyFZHwchw99b77YeUpwTotRIsCdCa6PCJC3RnvKoM8pAisrKbMCB6Lg8Qvy+ZVzBudwRSD7YMpSqUpAKvMqAPMoQApX4jBNzWVlV12OYl+z/ABd5WLUypwqbCUkAwYJSkmFESLk2muuGhrKyuydnY+jZTKYNxGh022pPxbAt5kDKIM87W+7+H0isrKiITOew+LX4ikZiUgGArzRAsRmmCOYpvisGhTygU6IJCpIX/eLHxg5ogC07VlZTvIpC/hDpWDmJN8tzsSSQed/00qzirYOoFygabFImOXcVlZXeTvBzmOQEKCkSlQAOZJIPuK3WVlMQtn//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8199" name="AutoShape 12" descr="data:image/jpeg;base64,/9j/4AAQSkZJRgABAQAAAQABAAD/2wCEAAkGBxQTEhUUExQWFhUXGBwXFxcXGBccFxoYGBcXGBcXGBcYHCggGhwlHhcXITEhJSkrLi4uFx8zODMsNygtLisBCgoKDg0OGhAQGywkICQsLCwsLCwsLCwsLCwsLCwsLCwsLCwsLC4sLCwsLCwsLCwsLCwsLCwsLCwsLCwsLywsLP/AABEIARMAuAMBIgACEQEDEQH/xAAbAAACAgMBAAAAAAAAAAAAAAAEBQIDAAEGB//EAEUQAAEDAgQEBAMGAwQIBwEAAAECAxEAIQQSMUEFUWFxEyKBkTKhsQZCUsHR8GKC4RQzcpIVIyRDU3Oi8Qc0ZIOywuIW/8QAGgEAAgMBAQAAAAAAAAAAAAAAAgMBBAUABv/EACwRAAICAQQBAgYCAgMAAAAAAAABAhEDBBIhMUETIgUyUWFxkbHwI4EUQsH/2gAMAwEAAhEDEQA/APPyK1FWlNRy16ajz9kUCtrFTSitLrqIvkgmi8Omh0po7BiNe9cHHmQxwthFHOItQmGF6LfXSmWkL3R5u1G4ZZJig3E3NEYPWpa4ITCUpg96OS0Lzz9hQzKADJt3o5BzEAe1LYyIB4cdzp2mqnE686b4jDZSDuI9zQzjUXi1cmc4gzTYQL67ml7+JSL71PFOEqOsUnxQUZpkYipzpcEH8UVXmhSKLYwZOulHs8MuNupo7SEKMpcsTowxOgphheHWk602DSU2A9ako6jahchqxpAaWQgVU6vmatxDnKl6+Z1rkgm6JLTsNTesrTLP3la8qypOXJQpoVQtMUc2morbBmiESja4BGdYrS01PDiFVZiU3qQK4sHRTBgRQEUfgT8q5k43yN2E1Yu9VpB1qWalFkCe+KKNwjUnWDUHWb5uVWYUXzC1Szl2GPM8rgfXnTLhjUXNU4NjNrt9aPSCFI8pPmhRGiRkUcx6SAnuoUicqQ+EfJmKamTrQnEQSgBP7tTfHIgEAW3PWlTzyUpg6xb6UMGHIQONWoFWFk3pq+u4vah1GT1qyiq0izCNJGtSecF43/cVmHazT0FQUkDrUE+CjMTUnTAirmkCJ+faqXb1JAApuTfQVINHtRSoF6qzTUkGggC5rdCYrEXisqaI3omy1VTqbGmTabUPi0VCfJzXAtaRBq3EC0mq816sxHw0fkQvlYNlo/DACOlAJBJo/DipZGPsZtaTW8kmrGNPpVuHbkzSiyDu2B60Xg2DHQ3ohvCeulqbYTCaT3NLlOkMjDkkwwEgAev1qxLtwbhOaFQhS7HScvwDNkOY2tG8i3wrEzRHC8LIUm8KSRaQdRuL61Vyy9rf97LMFzRXjpCbjoe8Vx+IXPzNNuEcdGNwwUQA+EgupHUWdSPwnlsbcpEeYyHaYp2LrkTk5A3BYk7C3rUGWrEm1XrG59qqdckk7U8SzfiwnKBA+Z7/AKVUg2Jqor6zWTPQVNEWWLeEAUK45zqTi+VAukak0SQLkbdxQJrXiHe1UeIBoP196qccO9HtFPIWPLG1ZQyzWVNAbmzoGqqxelENChsWb0pdll9C1zWr1IkX2qopk70SrTtTGJiuyppuj8A1Jk6UE2J9aaYTlQyDgHKiIAqWFUZiqXndquwDpmwpdcDU+Rlh251pwyny9KWYZSiqNNqcBMW2qtMsRKib/lz79KY8MPmvy+qkiqcM2JJNE4NQzGNgP/kmq+V+39DIdni3BcStoNuIMKSka6EECUqG6SNR0nUV1/8Aa23k+IneykboULlJ59DuK5DBJ8iOqQPl+/ejeGrCXUlailPwrO2UghKyOSTE9AexuyqPIhe7gb4l8CgnXqzjSFNOZViD8iJiRS1BKjP1p8EnG10VZzqVPsNC6kFc6HJmrG020oqOTBsTiFbWHPnQRNE4lwaTQ0UaRXm+TaDUVGtxUVVIKNtfEKypMpG+lboWMi+DoMOmaF4gRPpRzA3oLFilrssPoXIknSi1oteq8kc+1SWvT13oxS4XJttFMWExQuH50bQsNEVmmfD0gJH4j8htS2d+lHcPnU0ElwHDse4RQRtc86IdxJNh70oRiTPM7VcxiDPTtSHDyWFIZh+BrRPD8UCFkD4UifVxNJnnb2qvhvEkIS/nJ86QlEAmSCSZjTQXNIzpRhb+38jMduVI4LBo8oT/AAp+lXNwooKpgLSFxqUlQCx6j51iG1IXkKSlQToZHwkA/UUTwdrPimkDRbidf4Slav8ApB/YqzOS2sVFOzuuI8PQ+ktujzJJGbcKFsw78q4THcHW04UEzGh0BHONjXpHE2yF5xqb9+Y/e4rmftwJaQtu6rqI3U2kebsoE/JQrJ0ereF1L5f4+5dz6NZ/lXuOd8ibEyeQofFPlVpyjkNTQyVWBBsoSOx0quvQxpq0YM5Si3FqjO1bUKmhsmq3NaMV2QJrRqQqYRXE2V5ordaIrK4KzppgWoPEKoragnTqZ0pKRZbKFKt1A9N6rbAJ6D9Kg8SCeRrWbbamUV3PkYNGikPWtQTJmKJbO1A0OTCWYNyJ9avSu+oHKKEzTaisO1pf0oWg0wlK4okKIHOaqCALk94q/DkmSBMb0tjURxY8pKjFrzS/huLzHLKU2IAWpQuElRASi8AJJJPLeIB+OZWUwCATvOntNCcMwy220ArUk5pzIEqnPJvax01uKxfiib2tfc0tA17kD8cxIWlKpFiQVAhSSSlBTlV94EaHcC9xQP2ad/25lQE5VhX8pBS4fRGYxR32jwi1OKgD7oIsLpTFh1BoHhONVhHQ4WwrylBzCLGJyqGht13EXq7o8TejSS93PH5bKepzqOq5ft4PVMQ1I7afmPauf4mwnI4FGMqVONq5ECVJ7Kgeppl9nOPsYkBCDlWB/dqgKgbp2UO1DfarDjwXAdCAnrC1BJA9CayJwlB1JUa2CalJOLPMcWgJjKPIoko6EjMtPawI5SqoMtzVWIS6wQhQzoBJSRqoQUmORgyU/skYR1KhKZtqCCCO4NbHwrOnjeNvlMp/HtK1lWWK9rXL/v2onktag3KLxCtqDVWwjz7qzSaIULxt+tUoFFMpkjp9K5kdugdSLkcqyr1IkwNSZ7CsrrJ2sZrNDq3n0q1atKqcNKRYbAXI05VXUnNaiBTUioxi0LCKnNQasm9YlU6UuiwmXMi80dh8yjA/7VRgmCswPU8hTtpsJEAQP3rSck1EdCFk8PhkjqeuntTJtGm/SgUGr141LSCs3gT6X05mQLCdaztTm2R3MvYMe6VIvdwU3UoI+Z9hRDLaEQJKo0EDv6dya5hfE1uqygQRc6EDUXk883L4dhNOeH5vvLtY6J9zbX6cqxcuplPiTNOGCMeUF4vhTbys0rSpUWsU2AGkTsN6R8S4apkjNCkq0UND0IOh6fWn6sQQlarEJTMRF9QAZ6ctqlKXkuNK2KVCTz+Eg8jlI/mNP0+ulBpN8Cc+jjJNpcnB4rhgVdHlULjlIuD0NN+K/aAOMsoVZwGXBBAEIUPWVEERaBtTZrAIcglvKVScqMxPlsfLmMCbn8ppRxrhqFHyW1jmkzdJm4HQ3H1vvLi1lQbafhlbCsmhl6iSa+liR9YdBSATNtDEjQybAzQDaSJza6Ecsto+XzotSimRodCKGcmVdbz7iPaPnRafQZMGohK7XP8AD/vZc1nxbDq9HkgltkqdPnyun/5RQ4ZqGWrgisDdb55K2QQmjWGoBNTw2HAuascVsKBsdCFcsoQiNNaymnDsCD8XespbmkyxHG2gPFubJ0HT51Wy2SdKg45bbYVQp8xAkT1o0hEppdkcWkTrJ3qDCJNRq5lUUdcCbtlyzasYNqpxCr0XwlOZwDYeb2/rFA+I2MUrnQ/wLORIG5ue/L0oiarbqvEkmEJspZyzyH3legrObt2zQXCpBOEYLxN4aT8St1n8A6cz+tIuO4mPxKA0zXI8yZ3MwCRAimXFscssoTgYUgJWNDJWlRTqBEkhVzuKX4Lh6wgJXOYg51HWVKKiEjblWLneTUTTS9vg1cWzBFpv3eRl9meFFKM7nxKJUUm+vwhV4gCCRzro220WsbbkgmgcMYSKKRFyVAevpvVNxRZTYShhKkqTeFWvyNvTekeO4mphlp9QM3QqCrLopQ8QJPwiDeCQVDqKetDynsPzJ+tLF/7xlaMzasx2kAE3gquABsJtvNA4KwlI5XA/aUocCjPhLVJSqFeGVXUlKyJA1I0sOhl3iCStRJzEmc3MESk+qYpHxfgwgtxZxxCk9kMvOEH5T/iHOmjL0rUm0CyI/CkAR7CfetL4am5vjpFLXuor8gPFsLPnHY/kfy9qWFuupWzII52pfg8IEk5rntp716HFk9v4MTJitidKKtQ0BTLEYfXQHlVmG4XIlY7RvTXNVYKxuxYTRuHwoiT6VYOGqm6bd6bNYSALaD57CglNBxg/Jdw7Bg6a1lMuCMaqjSsqlkyNSLcUqPPl4QQZUB0mgXABoZPa1GnC7rUAOn60OtxCfhE9TetOJlzX+gYIntz2rE2qTjhNRpgh/YiTTXgYus9APcn9KVim/AxZf8v/ANqVm+Rh4/nQ5boXEoK3PDGhSQqDEJIlXvIG1Ft0KXAl8yNh2iBM/vasTXS24JV5pG5o47sqv8jvgikIENpGWJBEEGbWIPT51TxNwWOWDvB/pUMAfjykAE5gMoMc8oUIg66b60L9oDlZcOYmEqOidQk8h0PtWHhnKDtGtlipcNEhjSTCfh5zrf6dKJVZMQLn9/OfagMOzYaeX80hUfOmbLOfLYAAxab/ADpUnbGpUH8NWf8AWgaAgDlOQbTUVhKxMDTNM/CQlsm/XMfQmiMC3lSo6ys7Ab2oXCvp8FrNPnQlGkjMpLhAPKS0kdyOdCm06OaTVgKVB5ZgR4aQ2kmJK5EnpIQEx1NU4ThaswMEQf8AvTTBtBAWomP9YpZPdZCR9Khj+PNNOJSQQFCc0yoaWDaQVHUaVr6LNDFd9vgz9Vilkr7cl5wMHn3q9xlCAdL+a/Or0yY7C/pW1cPSpQUo3tA2q9GfPJVceOBN4KlEkAR1Fz61N7D5RpenhwiTqKFcwV7U5ZU2A40LMO3NHhmREb1JvD30p3guGkgEkAcqieRIFJlGFwZCQKym5YCIk9rwKyqryNhpHgDiydTNQArcVsCvSGBZusrKyuINCmfBV+ZQ5ifY/wBaWxROCcyrB237Gxockbi0FB1JM6Vql3GSUrQrmkieo6+opk2mqeKNZ2yNxcd/3HvWFrIbsTN3ST25ECcIxRFpyjTQTN42129d6O4igFsgk3BGp3HLeua8UyQDGvfrvTA8UBQQsgGDB0B7nY96wkzZkvIyWFJdWkfwR6toEj2plg8UlKcyyEpSde4iBFybD3qbik+ISYUISBAmSAbCN7H2qjJnUSsBKEhRSnYEGCokamOWlAo07CcrVAv/APQeHnUc7rKlCMoum82SqJsDIB250y4ZDmEaXqmErnlldSsa6WzDpJpJxQDwZSIShQ7zmUCfYihPsFxJxCXmFlRaIKUSbIcAIhO4SRYgWBync1zSk+DuYrkfucRSvMkwjzhU3MjKbXmDJ7eorWAx0u+GFApKkgHcKIsg28oJsLm5FKlaz++velWAxZ/tKfMoSvPyhIIJ3kWBFPjNwkpLwJcVJNPyesMMRYgbUarByKD4XikuoSoGTACp1kC899fWmC3oq/GTl7kUZKuCH9mioKwtYXSatbNHyhdga2YqbbhBubcqPDYNDvs1Kn4ZzRrF40ERlrKHUzWUacURR4qBVzTWpOgotvAwedSdam2g3r0DkYaxvti9QG1Rq11EGxqqjFPswVOoVa2muIHnCsTmRB1TbuNj+VFLO1JFLKMpFjrTPA4jxbCytx+Y6VRy4qt+C9jy9R8i/iWCzXTZY+Y+gOlIcY8tPlWgDoYB+SYrtMawAmbyNIMTJiPnNSUIELwyVJ5EpUL886TNeY1GnWOdI9HgzOcLOe+y2FUFNEGy23FBIkXzJg23gH3NdXw5k+OJ5HWZgqXzoUuNRH9kgRAy5YAN4ABAidtKtHFAAAlCkZfhhKJEaR5uptpeqsoNssxmkjeHwRcaUk2uR3KYVYfyH3ofCtoQlwRyCf8AEQqSetiTRSONAalU5s0lAmR2tSvifFMNPxgOCdlyJ/FCSK6MNpEp7iCHx5go3t7FVr8/1olKJXnmSUDrcZpVrrASD2NJWMUwkf8AmEXIJzqIUSDMxkmLaxA9af8A2aeYdWlvxW7AQPEQVOKiSlKQZIEKJsLR6HCLlMGclGB2PAm8jSRoT5j6gQPYA+tMpmgWUx+96bYZnMK2fTWOKRkym5OykVpRq7Gwi2quVAKaV8ZMdKmKvkiwxCyKmtygRiRzrFYmhcHYSZepwVugHXK1RKBNnm2IxKRMX+Q/WgHHSrU+m1FrQnlQiu0V6CKRgZJSK4rUVMJmt5aMVZFIohpPKoBNFsIqGFBWzHG5NWYZoJk/v+lbnUVjYvFA+h9K7NYziigWkkBQLk8jCAVG/tRjPGmj912RInKkiRYwQ2aVYwQ6OSG1KP8AOoJ+iDRvDXChhIBi0kwDfMomx1ua8l8SmvXlXjg9NoIf4Y2HHjDA1Kh3H/5FQXx1kfiP8g+pcH0q5TS4B8RtU80LGonbtWh4wGrJGuq/zFZ+8u7QNfFkK0JSOiFT/mBMegoZ1xsgTktYT4o+rVM3UL3ZbPqPzqoNf+nTPQtRQ2SLFBo7txyC7/8AUkCnP2L4c2cWHEAQ02syCg+ZeVtPwKMeVTmtDeEg2U0UzvIj/pNdh/4e8OSEOuAWLgQNTIQnNN/4nFD+WrOmX+RCNS6xse4bhylm+lP2WEoHIUOcSlP6UFxDGGDP9BWm92R0ZSqJvGYhEkpjvSbEYibbfvWhcRxATAvQj+OA0FW8eBoU8iC3Ty1pY/jYMTJ5fvSqMTjswgAztFDuOJSPOcytwNP5jvVqGKuxUsv0CWcapUwPat0qxOPUqyfKOlZTvRsD1qExEmrU8NUrQdorpgw2gWSBG9pPU96rc4pHwn2o/Vb+VCXhj/2Yq/0b4aPNAJ23Pt+dAFoTajcTiyo0Ms0yN+RctvSLsJwtSx06/U1fiGktjKDJ+8fyplgkFeHKknkFDcGaV8RSEHKJzfeJ+g/WgUnKVBuKjGwIm/Kjm2xF6Fw7RKtKaqwionQUc2kLgm+Tnccyc7gIICyhtPVOUAx/MpVGNqOVMbqVAnYrV6c6YcU4eSG3LAIMnWTMBMesfsVJmyANYjYb317g1474hjcc0vu7/Z6rRTUsUftwLHHHydTAGw2lUeVIIVvtReHxSs0E7fDAB0zTFuootLfmnKdIOsWuN+tYcLP3j8WaPeRA7naqNFsxtw5oCibqsdgDbKUhM7A/FrtWO4tQAunUgqUk2gkJsFAchP0maxOD0gq1KulwQR86inBqAjMZk8iCCZiCRz6zU0dZN1z4SbEqEwRAtfW/PavQfsuUjBt91+/iKmvOVYXKEJzKMFIuB22JrqsFxDw8MhE3BX6S4o7d6uaKDllpfQp62SWO/uOeI8SS3pr01rnsVinHTaY9YqC3Cq5ojDuE/DoK9DDGoL7mK5bmAqTGszvQD6yT9a6HEMKV0oZfB/2T88ov7mmxyRXYuUG+hF4kWH9f6UMtncn9a6VrhINhmV2ED5a+tGtfZxR2CRzMT8qN6iEQfRkzj22ibJTJ7WrVdurAMtfGuegrdB/yb6QSwLyxRheDqxCgBIReTfbb501xX2XZQm5TIF7nX0NMFYMp+FRSOSaivDhSTmk7STeB2qpLNJtU6RYWOK7RwuNwKAqE/nSx9kzpHfX2rq3kXKWx3NJsWEJMOvst75SoZ/RA8xq+s8Yq5OvyVZYXJ+1X+Ar7PHK2Z0KzPbKJrONtIWQsRnOs9IoU8Vay5W0uubSGyhPop0pmeYqpWNeWIDTaANCtalnuUpCR6ZjVKfxDBCe7d+i1DRZpQ27f2F8NRrb8gOtM8lpOnM6fpXONrcWYOIUpUSUsIEzBIEJC1j3obFIaRBWnPvL6gSD2dUVj/LVPL8Wi37YlnF8Na4lI6DG8Sw5YW2HkKWSkAJOaIcSTJQCBYHWKXIdQbFaUxfzHvYSP2aX4PifiqCG1hJCSSUpJiDaFLAG8fDoOlGupdF/EUvnIaBv/AO2RWVnzPNLczSw4VijtQY21IlKkK7ECdokkfShsVh1L2gxGpUL30J+tL3G3xJzJVG3hN5jPWPlWy07ExhyNRmZHfWaRQ3/RM4G57C2VWoAzGQN4NXDDECyiD/iWkTttpeg8yxq1hzeAYWgdhlP5b1JjE7qbQlOlnnQDF4y5TynbSuomwpvPIzLBE3GYEWGvmvM/vanzCSpKSATqLaW69iD61zwxN5LTiROodTGukrH1FE4DjzjRJa8cTpmbadbnQFSUQTa0gg1b0mb0J7qvwVtTi9WG1cHUYbha1Xc8qdhufSmmH4fsBAH7vXP4X/xDDaoxeFUB/wAVhXiJPMlCgFDsCquiw320w7w/2ZSF9Jhz1bICh6itJaz1XUTNlpnj+YPa4b6CpnCNpkkAnrShzjjpJgAdT+s0qxOPJJSolXY/kP1p0cGSXbEvJFHQO8WZRIzDsOfK1K+I8dURDYnqQR9a5510A2gdjf3oBx8zrPuauY9JFc/yV56h9BzzK1mVOJHpPyFqygkle1qyrW1ryJ3J+Bzjft3s1hlHq+6hsd8iM6j6xSh77T4pZgvNsJP/AA2xre3ivk66aCkxYcWolKVJB/EsIMdQ2En61NrhagfjCTrKE39FGD8zXjJajI/J6mOnxrpGFSnPM4p1Q/jWsp9gUNVWy8hswnw4MiEgWkETlb1uQfiowcLRqqVbjMSfpG30ophhI0EdgB8xekym75HKNdAKXlfdSvvCW0n/ADZj7EVosOK1yDuFOEeqpHtFMHoA9flW7nT+mnttQWFQGnh5VGZxwxYAKyga2AHfnW/9GNpHwJ9b/MzTJCoG/YAfMn9d6oxDx5fO9TZ1AmCALoi3lOnQXpg+1I8pj1pfg4Ls7gbDn1n9zTFpYVOVBEEi4MGw39Y9DREFSWCPv/vvFbYQTBkxJEFOXSR+VXkK6CgnWzmJkn9wfnUEUXYhAKokWjcDbUXv/Q1SrCJCh50STYGJJgmBJ1gE+hrBhoMAGVAc5MDb0qeDSQbiQB6jTnpyqSQlXD1q+EJPrr89an4DgAzI1tHbp6VNOVVov6R8zbfflVpzAZTEC8b8/brXWQc0+wtFtQD905Tr+AgoPtPWqcrRJzpAVsSC2odlTA/zJ0p863++m1Q8FJEFMigU+QnHgXoxbzYAQ9KbAIxEkH/A7qo9QpQrf+mCDD7S2x+JMuIPqm49qxfDct2ypJOo2PcGyvWhwHEfdB6tkJMf8tQKD6AVewa7Ni+V/sqZtHiydr9Ddl5p0S3/AKyLGCLHkQJI9avSwubNweQBJHvp8q5l0IWTmICttG1AnlmMa/hWO1M8HxTEMQlOIJGzWJTM7+RS/PvqFGtLH8YdVOJn5PhXNxkNxgHD8Y7Zv01rKX4n7UuGziS1zyjMn3AzAdSmKyr8Nbimr3pFOelyQdbWySI5VY2gnT8ht1qYSOU0QzY8prySPTWDOoNpuP4eUQbmNQetVBJ5gUfix5e1x+zHX3oAOgm1+g80D+X8zUNMlM2m+pqaYSZHuSNO9AP8VbSYLiQrXLIK9fwIzKO9aY4okizL6zeT5UNe6zn05pqVBkOSGWJfSmAoxmsnqYNr0C+5PlAJP7jSgMVx5KLE4Vk8syn3OewTB7pPrSzEfaBK7f7U/wBCQy2dfuNxI7o9KJYgfUGTOKSh2XFBsQbrUEySBAgnW3eizxJP3G3XOqUwn0LhTPoDXMjGu/7thhoRNklSo6kkDWdotWl4XEOf3jy4tInKmSdIQACPSKPYgd7Oie4ypIAWlhkE2U44VK3+4Ai/qaWO/aBsAgvPuDZDCA2m+sK8qr/4jQrfBm0IzKyp1km29rnW02jermGWwCUBahFlBMoBMT5rCLD73rBqVSIdsGd4o1vggpM3Up0l3uFFNiIJ121o7B8YQY8LFKQQbNYuSAbiA8FToTYrI/h0qLrogygQTc5m+wuDl6RJNt6BfZQuyjCjcBaTPWRy1051N/UivodSeNlH98ytE/7xo+I2eXwwseiTV2FxodWS04lxMXAOaLyQUHzJPWxt2riEYJ1r/wAu4pNpITdMTYlKhl06etbHGLp/tDCVEaOsnI5zBG072KaFwvolSrs9IaUSTPSB6XIm8aexqKm9q5XAcazWZxCVk/7nEjK52Cxqdb+emKuPZZDzamlbFV2ze58RPwgfxZaS8ckNWSLGqknlVKh+zRjLiVJCkkFJ0UkhSf8AMmoqRPb9aHkIDfw6VCCPcUGOFgJPhqUkEfDOZF7iW1WO3vTQYc7W/ftUiDRbiKOdVh3U/dkc2jO27KxYf4cvespwtM2j3rdcpM7aVOcUaTILzST+DMVOerbIUoeppc9jipZWhpxYCYkjwm9SblRzzcXKa5tGMxB8qChoaZW0AmY0k5oNwLQamjhBdUPFWpwzfMVEJtexNtQYgG/Qw/ahO5jHF8biQp5ls6Q0nxnB3UoETt8Ipe5xBLgjwnn/APnLhGuoQJA05A1d/Ymm1BKzCo0TBUCcugnvt90aE1clQSQAhRnKYXlSqZzfeubkRCTcAiIEyqI58ggxeIiEJbaGwbRJ5m6s19tBUVcOW7/fLWqZhKyYOXXy6azoJEHlTZ0OHzKyt2zfDBKRJBlwpmyjYJVqq1Dh1smCtTpMyBncggqsYyAgKA1za9K46ip/hbTYAUUjTyyAdUkjLN9ZtG1XhtKIhKrmxXlQDyAzFO5MQPTY2MKIgNNZb3BUEyJsClgTpOvIVdhsG6NPJF5bCUXMTKrq1SDcb1Fk0QStRSAEpCbJChmOo2K8iR5VDQm0xO1TigCZcKlTGUKJO9wlGXcHRepB60zZ4EFTmvNzMqM3vfyn/LR7XC0AHUjloD3SIT8qi0TTObKQkqCEQrQEhCDFxpBd0KTqbisVh3FKJgXjRBURBn+8eObnzsa6pOFQhNkpSB2A6/lQX9vYzJTnT5rCCCmZIkqFom01G46kKBwl0+bOoqSMxJWJgQPwRyt01pXiMM4gFKkggqzT8BvbS7et5ua6bEfafD5FKTPh5CkAJGcKJRnzIHmtBJJNrUy4bxNh5xQZW2vKkBMR5RCZJEbyrzKkTRcojhnEMYvJIQSgSYbUJBkq+4vpBkKRfbnMtE2UnNePIqCBM2TPmm85c9dq7gmyXCA0hZhScuUpAm4uCjOQNSOelqXr4cEF1TKk+dTflIBTBSVOAJXbXW4iptEUzmUcMbcUpsXIJzDcA2kiAZOuloofwcQwJaWoInzJUAUDzQJSqQBJ2jXnXRcSlwoQ4G/K84G/hCUtIKchTIkQBYoIudanhcZnW94LqASMiQsIyBKVjywpIUJBMElZtNrCiBYHhMa22jxFJ8FZT5nWFQSuPvNmy4JPlM6CxmiOHfaFxdkFrE6WTmafAP8ADBST2SO9ST4RXDkEF9BKsou2ASTkAlDZMmcoEHrNUYltrENwC2vM28VZUI+JMeF5gNQbASJ6xXNJ9nJtdDnD8eZJheZlWkPAJE7AOAlB9TPSmlrT6cj1B371xruKeRh0payOJISMj3mWDcqMHzkmdcxTlFhUcJi0N/CteFOXMQkoWwbSolBmACSD5Zn5LeFeA1l+p2oA3HtrytzrKTI4yAiYS7BHnYKdy5dTalH8F7/eFqyl+nJB70czi8SpAOUxZPL+Pc6/An2qzhLfipUXCVZZjzKjSLpBg2tetVlPF+QnhCAWXTEZTACfKmPPqlMA6DUUuxWPcSVBCsgIuEBKRYIIskAa3rKyofZ3gJOEQEoVlBJ/F5hraAqQNTXQYXBoyglM95I9AbCsrKCYyIWBapNC/ofqK1WUuPZL6CmhXDfbf7Q4lhWVpzIDIMJRMf4oke9arKdjVyFZHwchw99b77YeUpwTotRIsCdCa6PCJC3RnvKoM8pAisrKbMCB6Lg8Qvy+ZVzBudwRSD7YMpSqUpAKvMqAPMoQApX4jBNzWVlV12OYl+z/ABd5WLUypwqbCUkAwYJSkmFESLk2muuGhrKyuydnY+jZTKYNxGh022pPxbAt5kDKIM87W+7+H0isrKiITOew+LX4ikZiUgGArzRAsRmmCOYpvisGhTygU6IJCpIX/eLHxg5ogC07VlZTvIpC/hDpWDmJN8tzsSSQed/00qzirYOoFygabFImOXcVlZXeTvBzmOQEKCkSlQAOZJIPuK3WVlMQtn//2Q=="/>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8200" name="AutoShape 14" descr="data:image/jpeg;base64,/9j/4AAQSkZJRgABAQAAAQABAAD/2wCEAAkGBxQTEhUUExQWFhUXGBwXFxcXGBccFxoYGBcXGBcXGBcYHCggGhwlHhcXITEhJSkrLi4uFx8zODMsNygtLisBCgoKDg0OGhAQGywkICQsLCwsLCwsLCwsLCwsLCwsLCwsLCwsLC4sLCwsLCwsLCwsLCwsLCwsLCwsLCwsLywsLP/AABEIARMAuAMBIgACEQEDEQH/xAAbAAACAgMBAAAAAAAAAAAAAAAEBQIDAAEGB//EAEUQAAEDAgQEBAMGAwQIBwEAAAECAxEAIQQSMUEFUWFxEyKBkTKhsQZCUsHR8GKC4RQzcpIVIyRDU3Oi8Qc0ZIOywuIW/8QAGgEAAgMBAQAAAAAAAAAAAAAAAgMBBAUABv/EACwRAAICAQQBAgYCAgMAAAAAAAABAhEDBBIhMUETIgUyUWFxkbHwI4EUQsH/2gAMAwEAAhEDEQA/APPyK1FWlNRy16ajz9kUCtrFTSitLrqIvkgmi8Omh0po7BiNe9cHHmQxwthFHOItQmGF6LfXSmWkL3R5u1G4ZZJig3E3NEYPWpa4ITCUpg96OS0Lzz9hQzKADJt3o5BzEAe1LYyIB4cdzp2mqnE686b4jDZSDuI9zQzjUXi1cmc4gzTYQL67ml7+JSL71PFOEqOsUnxQUZpkYipzpcEH8UVXmhSKLYwZOulHs8MuNupo7SEKMpcsTowxOgphheHWk602DSU2A9ako6jahchqxpAaWQgVU6vmatxDnKl6+Z1rkgm6JLTsNTesrTLP3la8qypOXJQpoVQtMUc2morbBmiESja4BGdYrS01PDiFVZiU3qQK4sHRTBgRQEUfgT8q5k43yN2E1Yu9VpB1qWalFkCe+KKNwjUnWDUHWb5uVWYUXzC1Szl2GPM8rgfXnTLhjUXNU4NjNrt9aPSCFI8pPmhRGiRkUcx6SAnuoUicqQ+EfJmKamTrQnEQSgBP7tTfHIgEAW3PWlTzyUpg6xb6UMGHIQONWoFWFk3pq+u4vah1GT1qyiq0izCNJGtSecF43/cVmHazT0FQUkDrUE+CjMTUnTAirmkCJ+faqXb1JAApuTfQVINHtRSoF6qzTUkGggC5rdCYrEXisqaI3omy1VTqbGmTabUPi0VCfJzXAtaRBq3EC0mq816sxHw0fkQvlYNlo/DACOlAJBJo/DipZGPsZtaTW8kmrGNPpVuHbkzSiyDu2B60Xg2DHQ3ohvCeulqbYTCaT3NLlOkMjDkkwwEgAev1qxLtwbhOaFQhS7HScvwDNkOY2tG8i3wrEzRHC8LIUm8KSRaQdRuL61Vyy9rf97LMFzRXjpCbjoe8Vx+IXPzNNuEcdGNwwUQA+EgupHUWdSPwnlsbcpEeYyHaYp2LrkTk5A3BYk7C3rUGWrEm1XrG59qqdckk7U8SzfiwnKBA+Z7/AKVUg2Jqor6zWTPQVNEWWLeEAUK45zqTi+VAukak0SQLkbdxQJrXiHe1UeIBoP196qccO9HtFPIWPLG1ZQyzWVNAbmzoGqqxelENChsWb0pdll9C1zWr1IkX2qopk70SrTtTGJiuyppuj8A1Jk6UE2J9aaYTlQyDgHKiIAqWFUZiqXndquwDpmwpdcDU+Rlh251pwyny9KWYZSiqNNqcBMW2qtMsRKib/lz79KY8MPmvy+qkiqcM2JJNE4NQzGNgP/kmq+V+39DIdni3BcStoNuIMKSka6EECUqG6SNR0nUV1/8Aa23k+IneykboULlJ59DuK5DBJ8iOqQPl+/ejeGrCXUlailPwrO2UghKyOSTE9AexuyqPIhe7gb4l8CgnXqzjSFNOZViD8iJiRS1BKjP1p8EnG10VZzqVPsNC6kFc6HJmrG020oqOTBsTiFbWHPnQRNE4lwaTQ0UaRXm+TaDUVGtxUVVIKNtfEKypMpG+lboWMi+DoMOmaF4gRPpRzA3oLFilrssPoXIknSi1oteq8kc+1SWvT13oxS4XJttFMWExQuH50bQsNEVmmfD0gJH4j8htS2d+lHcPnU0ElwHDse4RQRtc86IdxJNh70oRiTPM7VcxiDPTtSHDyWFIZh+BrRPD8UCFkD4UifVxNJnnb2qvhvEkIS/nJ86QlEAmSCSZjTQXNIzpRhb+38jMduVI4LBo8oT/AAp+lXNwooKpgLSFxqUlQCx6j51iG1IXkKSlQToZHwkA/UUTwdrPimkDRbidf4Slav8ApB/YqzOS2sVFOzuuI8PQ+ktujzJJGbcKFsw78q4THcHW04UEzGh0BHONjXpHE2yF5xqb9+Y/e4rmftwJaQtu6rqI3U2kebsoE/JQrJ0ereF1L5f4+5dz6NZ/lXuOd8ibEyeQofFPlVpyjkNTQyVWBBsoSOx0quvQxpq0YM5Si3FqjO1bUKmhsmq3NaMV2QJrRqQqYRXE2V5ordaIrK4KzppgWoPEKoragnTqZ0pKRZbKFKt1A9N6rbAJ6D9Kg8SCeRrWbbamUV3PkYNGikPWtQTJmKJbO1A0OTCWYNyJ9avSu+oHKKEzTaisO1pf0oWg0wlK4okKIHOaqCALk94q/DkmSBMb0tjURxY8pKjFrzS/huLzHLKU2IAWpQuElRASi8AJJJPLeIB+OZWUwCATvOntNCcMwy220ArUk5pzIEqnPJvax01uKxfiib2tfc0tA17kD8cxIWlKpFiQVAhSSSlBTlV94EaHcC9xQP2ad/25lQE5VhX8pBS4fRGYxR32jwi1OKgD7oIsLpTFh1BoHhONVhHQ4WwrylBzCLGJyqGht13EXq7o8TejSS93PH5bKepzqOq5ft4PVMQ1I7afmPauf4mwnI4FGMqVONq5ECVJ7Kgeppl9nOPsYkBCDlWB/dqgKgbp2UO1DfarDjwXAdCAnrC1BJA9CayJwlB1JUa2CalJOLPMcWgJjKPIoko6EjMtPawI5SqoMtzVWIS6wQhQzoBJSRqoQUmORgyU/skYR1KhKZtqCCCO4NbHwrOnjeNvlMp/HtK1lWWK9rXL/v2onktag3KLxCtqDVWwjz7qzSaIULxt+tUoFFMpkjp9K5kdugdSLkcqyr1IkwNSZ7CsrrJ2sZrNDq3n0q1atKqcNKRYbAXI05VXUnNaiBTUioxi0LCKnNQasm9YlU6UuiwmXMi80dh8yjA/7VRgmCswPU8hTtpsJEAQP3rSck1EdCFk8PhkjqeuntTJtGm/SgUGr141LSCs3gT6X05mQLCdaztTm2R3MvYMe6VIvdwU3UoI+Z9hRDLaEQJKo0EDv6dya5hfE1uqygQRc6EDUXk883L4dhNOeH5vvLtY6J9zbX6cqxcuplPiTNOGCMeUF4vhTbys0rSpUWsU2AGkTsN6R8S4apkjNCkq0UND0IOh6fWn6sQQlarEJTMRF9QAZ6ctqlKXkuNK2KVCTz+Eg8jlI/mNP0+ulBpN8Cc+jjJNpcnB4rhgVdHlULjlIuD0NN+K/aAOMsoVZwGXBBAEIUPWVEERaBtTZrAIcglvKVScqMxPlsfLmMCbn8ppRxrhqFHyW1jmkzdJm4HQ3H1vvLi1lQbafhlbCsmhl6iSa+liR9YdBSATNtDEjQybAzQDaSJza6Ecsto+XzotSimRodCKGcmVdbz7iPaPnRafQZMGohK7XP8AD/vZc1nxbDq9HkgltkqdPnyun/5RQ4ZqGWrgisDdb55K2QQmjWGoBNTw2HAuascVsKBsdCFcsoQiNNaymnDsCD8XespbmkyxHG2gPFubJ0HT51Wy2SdKg45bbYVQp8xAkT1o0hEppdkcWkTrJ3qDCJNRq5lUUdcCbtlyzasYNqpxCr0XwlOZwDYeb2/rFA+I2MUrnQ/wLORIG5ue/L0oiarbqvEkmEJspZyzyH3legrObt2zQXCpBOEYLxN4aT8St1n8A6cz+tIuO4mPxKA0zXI8yZ3MwCRAimXFscssoTgYUgJWNDJWlRTqBEkhVzuKX4Lh6wgJXOYg51HWVKKiEjblWLneTUTTS9vg1cWzBFpv3eRl9meFFKM7nxKJUUm+vwhV4gCCRzro220WsbbkgmgcMYSKKRFyVAevpvVNxRZTYShhKkqTeFWvyNvTekeO4mphlp9QM3QqCrLopQ8QJPwiDeCQVDqKetDynsPzJ+tLF/7xlaMzasx2kAE3gquABsJtvNA4KwlI5XA/aUocCjPhLVJSqFeGVXUlKyJA1I0sOhl3iCStRJzEmc3MESk+qYpHxfgwgtxZxxCk9kMvOEH5T/iHOmjL0rUm0CyI/CkAR7CfetL4am5vjpFLXuor8gPFsLPnHY/kfy9qWFuupWzII52pfg8IEk5rntp716HFk9v4MTJitidKKtQ0BTLEYfXQHlVmG4XIlY7RvTXNVYKxuxYTRuHwoiT6VYOGqm6bd6bNYSALaD57CglNBxg/Jdw7Bg6a1lMuCMaqjSsqlkyNSLcUqPPl4QQZUB0mgXABoZPa1GnC7rUAOn60OtxCfhE9TetOJlzX+gYIntz2rE2qTjhNRpgh/YiTTXgYus9APcn9KVim/AxZf8v/ANqVm+Rh4/nQ5boXEoK3PDGhSQqDEJIlXvIG1Ft0KXAl8yNh2iBM/vasTXS24JV5pG5o47sqv8jvgikIENpGWJBEEGbWIPT51TxNwWOWDvB/pUMAfjykAE5gMoMc8oUIg66b60L9oDlZcOYmEqOidQk8h0PtWHhnKDtGtlipcNEhjSTCfh5zrf6dKJVZMQLn9/OfagMOzYaeX80hUfOmbLOfLYAAxab/ADpUnbGpUH8NWf8AWgaAgDlOQbTUVhKxMDTNM/CQlsm/XMfQmiMC3lSo6ys7Ab2oXCvp8FrNPnQlGkjMpLhAPKS0kdyOdCm06OaTVgKVB5ZgR4aQ2kmJK5EnpIQEx1NU4ThaswMEQf8AvTTBtBAWomP9YpZPdZCR9Khj+PNNOJSQQFCc0yoaWDaQVHUaVr6LNDFd9vgz9Vilkr7cl5wMHn3q9xlCAdL+a/Or0yY7C/pW1cPSpQUo3tA2q9GfPJVceOBN4KlEkAR1Fz61N7D5RpenhwiTqKFcwV7U5ZU2A40LMO3NHhmREb1JvD30p3guGkgEkAcqieRIFJlGFwZCQKym5YCIk9rwKyqryNhpHgDiydTNQArcVsCvSGBZusrKyuINCmfBV+ZQ5ifY/wBaWxROCcyrB237Gxockbi0FB1JM6Vql3GSUrQrmkieo6+opk2mqeKNZ2yNxcd/3HvWFrIbsTN3ST25ECcIxRFpyjTQTN42129d6O4igFsgk3BGp3HLeua8UyQDGvfrvTA8UBQQsgGDB0B7nY96wkzZkvIyWFJdWkfwR6toEj2plg8UlKcyyEpSde4iBFybD3qbik+ISYUISBAmSAbCN7H2qjJnUSsBKEhRSnYEGCokamOWlAo07CcrVAv/APQeHnUc7rKlCMoum82SqJsDIB250y4ZDmEaXqmErnlldSsa6WzDpJpJxQDwZSIShQ7zmUCfYihPsFxJxCXmFlRaIKUSbIcAIhO4SRYgWBync1zSk+DuYrkfucRSvMkwjzhU3MjKbXmDJ7eorWAx0u+GFApKkgHcKIsg28oJsLm5FKlaz++velWAxZ/tKfMoSvPyhIIJ3kWBFPjNwkpLwJcVJNPyesMMRYgbUarByKD4XikuoSoGTACp1kC899fWmC3oq/GTl7kUZKuCH9mioKwtYXSatbNHyhdga2YqbbhBubcqPDYNDvs1Kn4ZzRrF40ERlrKHUzWUacURR4qBVzTWpOgotvAwedSdam2g3r0DkYaxvti9QG1Rq11EGxqqjFPswVOoVa2muIHnCsTmRB1TbuNj+VFLO1JFLKMpFjrTPA4jxbCytx+Y6VRy4qt+C9jy9R8i/iWCzXTZY+Y+gOlIcY8tPlWgDoYB+SYrtMawAmbyNIMTJiPnNSUIELwyVJ5EpUL886TNeY1GnWOdI9HgzOcLOe+y2FUFNEGy23FBIkXzJg23gH3NdXw5k+OJ5HWZgqXzoUuNRH9kgRAy5YAN4ABAidtKtHFAAAlCkZfhhKJEaR5uptpeqsoNssxmkjeHwRcaUk2uR3KYVYfyH3ofCtoQlwRyCf8AEQqSetiTRSONAalU5s0lAmR2tSvifFMNPxgOCdlyJ/FCSK6MNpEp7iCHx5go3t7FVr8/1olKJXnmSUDrcZpVrrASD2NJWMUwkf8AmEXIJzqIUSDMxkmLaxA9af8A2aeYdWlvxW7AQPEQVOKiSlKQZIEKJsLR6HCLlMGclGB2PAm8jSRoT5j6gQPYA+tMpmgWUx+96bYZnMK2fTWOKRkym5OykVpRq7Gwi2quVAKaV8ZMdKmKvkiwxCyKmtygRiRzrFYmhcHYSZepwVugHXK1RKBNnm2IxKRMX+Q/WgHHSrU+m1FrQnlQiu0V6CKRgZJSK4rUVMJmt5aMVZFIohpPKoBNFsIqGFBWzHG5NWYZoJk/v+lbnUVjYvFA+h9K7NYziigWkkBQLk8jCAVG/tRjPGmj912RInKkiRYwQ2aVYwQ6OSG1KP8AOoJ+iDRvDXChhIBi0kwDfMomx1ua8l8SmvXlXjg9NoIf4Y2HHjDA1Kh3H/5FQXx1kfiP8g+pcH0q5TS4B8RtU80LGonbtWh4wGrJGuq/zFZ+8u7QNfFkK0JSOiFT/mBMegoZ1xsgTktYT4o+rVM3UL3ZbPqPzqoNf+nTPQtRQ2SLFBo7txyC7/8AUkCnP2L4c2cWHEAQ02syCg+ZeVtPwKMeVTmtDeEg2U0UzvIj/pNdh/4e8OSEOuAWLgQNTIQnNN/4nFD+WrOmX+RCNS6xse4bhylm+lP2WEoHIUOcSlP6UFxDGGDP9BWm92R0ZSqJvGYhEkpjvSbEYibbfvWhcRxATAvQj+OA0FW8eBoU8iC3Ty1pY/jYMTJ5fvSqMTjswgAztFDuOJSPOcytwNP5jvVqGKuxUsv0CWcapUwPat0qxOPUqyfKOlZTvRsD1qExEmrU8NUrQdorpgw2gWSBG9pPU96rc4pHwn2o/Vb+VCXhj/2Yq/0b4aPNAJ23Pt+dAFoTajcTiyo0Ms0yN+RctvSLsJwtSx06/U1fiGktjKDJ+8fyplgkFeHKknkFDcGaV8RSEHKJzfeJ+g/WgUnKVBuKjGwIm/Kjm2xF6Fw7RKtKaqwionQUc2kLgm+Tnccyc7gIICyhtPVOUAx/MpVGNqOVMbqVAnYrV6c6YcU4eSG3LAIMnWTMBMesfsVJmyANYjYb317g1474hjcc0vu7/Z6rRTUsUftwLHHHydTAGw2lUeVIIVvtReHxSs0E7fDAB0zTFuootLfmnKdIOsWuN+tYcLP3j8WaPeRA7naqNFsxtw5oCibqsdgDbKUhM7A/FrtWO4tQAunUgqUk2gkJsFAchP0maxOD0gq1KulwQR86inBqAjMZk8iCCZiCRz6zU0dZN1z4SbEqEwRAtfW/PavQfsuUjBt91+/iKmvOVYXKEJzKMFIuB22JrqsFxDw8MhE3BX6S4o7d6uaKDllpfQp62SWO/uOeI8SS3pr01rnsVinHTaY9YqC3Cq5ojDuE/DoK9DDGoL7mK5bmAqTGszvQD6yT9a6HEMKV0oZfB/2T88ov7mmxyRXYuUG+hF4kWH9f6UMtncn9a6VrhINhmV2ED5a+tGtfZxR2CRzMT8qN6iEQfRkzj22ibJTJ7WrVdurAMtfGuegrdB/yb6QSwLyxRheDqxCgBIReTfbb501xX2XZQm5TIF7nX0NMFYMp+FRSOSaivDhSTmk7STeB2qpLNJtU6RYWOK7RwuNwKAqE/nSx9kzpHfX2rq3kXKWx3NJsWEJMOvst75SoZ/RA8xq+s8Yq5OvyVZYXJ+1X+Ar7PHK2Z0KzPbKJrONtIWQsRnOs9IoU8Vay5W0uubSGyhPop0pmeYqpWNeWIDTaANCtalnuUpCR6ZjVKfxDBCe7d+i1DRZpQ27f2F8NRrb8gOtM8lpOnM6fpXONrcWYOIUpUSUsIEzBIEJC1j3obFIaRBWnPvL6gSD2dUVj/LVPL8Wi37YlnF8Na4lI6DG8Sw5YW2HkKWSkAJOaIcSTJQCBYHWKXIdQbFaUxfzHvYSP2aX4PifiqCG1hJCSSUpJiDaFLAG8fDoOlGupdF/EUvnIaBv/AO2RWVnzPNLczSw4VijtQY21IlKkK7ECdokkfShsVh1L2gxGpUL30J+tL3G3xJzJVG3hN5jPWPlWy07ExhyNRmZHfWaRQ3/RM4G57C2VWoAzGQN4NXDDECyiD/iWkTttpeg8yxq1hzeAYWgdhlP5b1JjE7qbQlOlnnQDF4y5TynbSuomwpvPIzLBE3GYEWGvmvM/vanzCSpKSATqLaW69iD61zwxN5LTiROodTGukrH1FE4DjzjRJa8cTpmbadbnQFSUQTa0gg1b0mb0J7qvwVtTi9WG1cHUYbha1Xc8qdhufSmmH4fsBAH7vXP4X/xDDaoxeFUB/wAVhXiJPMlCgFDsCquiw320w7w/2ZSF9Jhz1bICh6itJaz1XUTNlpnj+YPa4b6CpnCNpkkAnrShzjjpJgAdT+s0qxOPJJSolXY/kP1p0cGSXbEvJFHQO8WZRIzDsOfK1K+I8dURDYnqQR9a5510A2gdjf3oBx8zrPuauY9JFc/yV56h9BzzK1mVOJHpPyFqygkle1qyrW1ryJ3J+Bzjft3s1hlHq+6hsd8iM6j6xSh77T4pZgvNsJP/AA2xre3ivk66aCkxYcWolKVJB/EsIMdQ2En61NrhagfjCTrKE39FGD8zXjJajI/J6mOnxrpGFSnPM4p1Q/jWsp9gUNVWy8hswnw4MiEgWkETlb1uQfiowcLRqqVbjMSfpG30ophhI0EdgB8xekym75HKNdAKXlfdSvvCW0n/ADZj7EVosOK1yDuFOEeqpHtFMHoA9flW7nT+mnttQWFQGnh5VGZxwxYAKyga2AHfnW/9GNpHwJ9b/MzTJCoG/YAfMn9d6oxDx5fO9TZ1AmCALoi3lOnQXpg+1I8pj1pfg4Ls7gbDn1n9zTFpYVOVBEEi4MGw39Y9DREFSWCPv/vvFbYQTBkxJEFOXSR+VXkK6CgnWzmJkn9wfnUEUXYhAKokWjcDbUXv/Q1SrCJCh50STYGJJgmBJ1gE+hrBhoMAGVAc5MDb0qeDSQbiQB6jTnpyqSQlXD1q+EJPrr89an4DgAzI1tHbp6VNOVVov6R8zbfflVpzAZTEC8b8/brXWQc0+wtFtQD905Tr+AgoPtPWqcrRJzpAVsSC2odlTA/zJ0p863++m1Q8FJEFMigU+QnHgXoxbzYAQ9KbAIxEkH/A7qo9QpQrf+mCDD7S2x+JMuIPqm49qxfDct2ypJOo2PcGyvWhwHEfdB6tkJMf8tQKD6AVewa7Ni+V/sqZtHiydr9Ddl5p0S3/AKyLGCLHkQJI9avSwubNweQBJHvp8q5l0IWTmICttG1AnlmMa/hWO1M8HxTEMQlOIJGzWJTM7+RS/PvqFGtLH8YdVOJn5PhXNxkNxgHD8Y7Zv01rKX4n7UuGziS1zyjMn3AzAdSmKyr8Nbimr3pFOelyQdbWySI5VY2gnT8ht1qYSOU0QzY8prySPTWDOoNpuP4eUQbmNQetVBJ5gUfix5e1x+zHX3oAOgm1+g80D+X8zUNMlM2m+pqaYSZHuSNO9AP8VbSYLiQrXLIK9fwIzKO9aY4okizL6zeT5UNe6zn05pqVBkOSGWJfSmAoxmsnqYNr0C+5PlAJP7jSgMVx5KLE4Vk8syn3OewTB7pPrSzEfaBK7f7U/wBCQy2dfuNxI7o9KJYgfUGTOKSh2XFBsQbrUEySBAgnW3eizxJP3G3XOqUwn0LhTPoDXMjGu/7thhoRNklSo6kkDWdotWl4XEOf3jy4tInKmSdIQACPSKPYgd7Oie4ypIAWlhkE2U44VK3+4Ai/qaWO/aBsAgvPuDZDCA2m+sK8qr/4jQrfBm0IzKyp1km29rnW02jermGWwCUBahFlBMoBMT5rCLD73rBqVSIdsGd4o1vggpM3Up0l3uFFNiIJ121o7B8YQY8LFKQQbNYuSAbiA8FToTYrI/h0qLrogygQTc5m+wuDl6RJNt6BfZQuyjCjcBaTPWRy1051N/UivodSeNlH98ytE/7xo+I2eXwwseiTV2FxodWS04lxMXAOaLyQUHzJPWxt2riEYJ1r/wAu4pNpITdMTYlKhl06etbHGLp/tDCVEaOsnI5zBG072KaFwvolSrs9IaUSTPSB6XIm8aexqKm9q5XAcazWZxCVk/7nEjK52Cxqdb+emKuPZZDzamlbFV2ze58RPwgfxZaS8ckNWSLGqknlVKh+zRjLiVJCkkFJ0UkhSf8AMmoqRPb9aHkIDfw6VCCPcUGOFgJPhqUkEfDOZF7iW1WO3vTQYc7W/ftUiDRbiKOdVh3U/dkc2jO27KxYf4cvespwtM2j3rdcpM7aVOcUaTILzST+DMVOerbIUoeppc9jipZWhpxYCYkjwm9SblRzzcXKa5tGMxB8qChoaZW0AmY0k5oNwLQamjhBdUPFWpwzfMVEJtexNtQYgG/Qw/ahO5jHF8biQp5ls6Q0nxnB3UoETt8Ipe5xBLgjwnn/APnLhGuoQJA05A1d/Ymm1BKzCo0TBUCcugnvt90aE1clQSQAhRnKYXlSqZzfeubkRCTcAiIEyqI58ggxeIiEJbaGwbRJ5m6s19tBUVcOW7/fLWqZhKyYOXXy6azoJEHlTZ0OHzKyt2zfDBKRJBlwpmyjYJVqq1Dh1smCtTpMyBncggqsYyAgKA1za9K46ip/hbTYAUUjTyyAdUkjLN9ZtG1XhtKIhKrmxXlQDyAzFO5MQPTY2MKIgNNZb3BUEyJsClgTpOvIVdhsG6NPJF5bCUXMTKrq1SDcb1Fk0QStRSAEpCbJChmOo2K8iR5VDQm0xO1TigCZcKlTGUKJO9wlGXcHRepB60zZ4EFTmvNzMqM3vfyn/LR7XC0AHUjloD3SIT8qi0TTObKQkqCEQrQEhCDFxpBd0KTqbisVh3FKJgXjRBURBn+8eObnzsa6pOFQhNkpSB2A6/lQX9vYzJTnT5rCCCmZIkqFom01G46kKBwl0+bOoqSMxJWJgQPwRyt01pXiMM4gFKkggqzT8BvbS7et5ua6bEfafD5FKTPh5CkAJGcKJRnzIHmtBJJNrUy4bxNh5xQZW2vKkBMR5RCZJEbyrzKkTRcojhnEMYvJIQSgSYbUJBkq+4vpBkKRfbnMtE2UnNePIqCBM2TPmm85c9dq7gmyXCA0hZhScuUpAm4uCjOQNSOelqXr4cEF1TKk+dTflIBTBSVOAJXbXW4iptEUzmUcMbcUpsXIJzDcA2kiAZOuloofwcQwJaWoInzJUAUDzQJSqQBJ2jXnXRcSlwoQ4G/K84G/hCUtIKchTIkQBYoIudanhcZnW94LqASMiQsIyBKVjywpIUJBMElZtNrCiBYHhMa22jxFJ8FZT5nWFQSuPvNmy4JPlM6CxmiOHfaFxdkFrE6WTmafAP8ADBST2SO9ST4RXDkEF9BKsou2ASTkAlDZMmcoEHrNUYltrENwC2vM28VZUI+JMeF5gNQbASJ6xXNJ9nJtdDnD8eZJheZlWkPAJE7AOAlB9TPSmlrT6cj1B371xruKeRh0payOJISMj3mWDcqMHzkmdcxTlFhUcJi0N/CteFOXMQkoWwbSolBmACSD5Zn5LeFeA1l+p2oA3HtrytzrKTI4yAiYS7BHnYKdy5dTalH8F7/eFqyl+nJB70czi8SpAOUxZPL+Pc6/An2qzhLfipUXCVZZjzKjSLpBg2tetVlPF+QnhCAWXTEZTACfKmPPqlMA6DUUuxWPcSVBCsgIuEBKRYIIskAa3rKyofZ3gJOEQEoVlBJ/F5hraAqQNTXQYXBoyglM95I9AbCsrKCYyIWBapNC/ofqK1WUuPZL6CmhXDfbf7Q4lhWVpzIDIMJRMf4oke9arKdjVyFZHwchw99b77YeUpwTotRIsCdCa6PCJC3RnvKoM8pAisrKbMCB6Lg8Qvy+ZVzBudwRSD7YMpSqUpAKvMqAPMoQApX4jBNzWVlV12OYl+z/ABd5WLUypwqbCUkAwYJSkmFESLk2muuGhrKyuydnY+jZTKYNxGh022pPxbAt5kDKIM87W+7+H0isrKiITOew+LX4ikZiUgGArzRAsRmmCOYpvisGhTygU6IJCpIX/eLHxg5ogC07VlZTvIpC/hDpWDmJN8tzsSSQed/00qzirYOoFygabFImOXcVlZXeTvBzmOQEKCkSlQAOZJIPuK3WVlMQtn//2Q=="/>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hart&#10;&#10;Description automatically generated">
            <a:extLst>
              <a:ext uri="{FF2B5EF4-FFF2-40B4-BE49-F238E27FC236}">
                <a16:creationId xmlns:a16="http://schemas.microsoft.com/office/drawing/2014/main" id="{6C795C7E-994B-46D0-9A33-06644A8CE7D5}"/>
              </a:ext>
            </a:extLst>
          </p:cNvPr>
          <p:cNvPicPr>
            <a:picLocks noChangeAspect="1"/>
          </p:cNvPicPr>
          <p:nvPr/>
        </p:nvPicPr>
        <p:blipFill rotWithShape="1">
          <a:blip r:embed="rId2">
            <a:extLst>
              <a:ext uri="{28A0092B-C50C-407E-A947-70E740481C1C}">
                <a14:useLocalDpi xmlns:a14="http://schemas.microsoft.com/office/drawing/2010/main" val="0"/>
              </a:ext>
            </a:extLst>
          </a:blip>
          <a:srcRect l="17885" r="16022"/>
          <a:stretch/>
        </p:blipFill>
        <p:spPr>
          <a:xfrm>
            <a:off x="20" y="10"/>
            <a:ext cx="4253844" cy="6857990"/>
          </a:xfrm>
          <a:prstGeom prst="rect">
            <a:avLst/>
          </a:prstGeom>
        </p:spPr>
      </p:pic>
      <p:sp>
        <p:nvSpPr>
          <p:cNvPr id="145" name="Rectangle 14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3"/>
          <p:cNvSpPr>
            <a:spLocks noGrp="1" noChangeArrowheads="1"/>
          </p:cNvSpPr>
          <p:nvPr>
            <p:ph idx="1"/>
          </p:nvPr>
        </p:nvSpPr>
        <p:spPr>
          <a:xfrm>
            <a:off x="4419600" y="838200"/>
            <a:ext cx="4556377" cy="5562600"/>
          </a:xfrm>
        </p:spPr>
        <p:txBody>
          <a:bodyPr>
            <a:normAutofit/>
          </a:bodyPr>
          <a:lstStyle/>
          <a:p>
            <a:pPr eaLnBrk="1" hangingPunct="1">
              <a:lnSpc>
                <a:spcPct val="90000"/>
              </a:lnSpc>
              <a:buFont typeface="Wingdings" pitchFamily="2" charset="2"/>
              <a:buNone/>
              <a:defRPr/>
            </a:pPr>
            <a:endParaRPr lang="en-US" sz="1100" dirty="0">
              <a:cs typeface="Arial" charset="0"/>
            </a:endParaRPr>
          </a:p>
          <a:p>
            <a:pPr eaLnBrk="1" hangingPunct="1">
              <a:lnSpc>
                <a:spcPct val="90000"/>
              </a:lnSpc>
              <a:buFont typeface="Wingdings" panose="05000000000000000000" pitchFamily="2" charset="2"/>
              <a:buChar char="Ø"/>
              <a:defRPr/>
            </a:pPr>
            <a:r>
              <a:rPr lang="en-US" sz="1800" b="1" dirty="0">
                <a:cs typeface="Calibri" pitchFamily="34" charset="0"/>
              </a:rPr>
              <a:t>No IELTS/TOEFL</a:t>
            </a:r>
          </a:p>
          <a:p>
            <a:pPr marL="0" indent="0" eaLnBrk="1" hangingPunct="1">
              <a:lnSpc>
                <a:spcPct val="90000"/>
              </a:lnSpc>
              <a:buFont typeface="Arial" charset="0"/>
              <a:buNone/>
              <a:defRPr/>
            </a:pPr>
            <a:r>
              <a:rPr lang="en-US" sz="1800" dirty="0">
                <a:latin typeface="Calibri" panose="020F0502020204030204" pitchFamily="34" charset="0"/>
                <a:cs typeface="Calibri" panose="020F0502020204030204" pitchFamily="34" charset="0"/>
              </a:rPr>
              <a:t>IELTS/TOEFL is not mandatory for admission but having the same will have a positive impact on the visa outcome.</a:t>
            </a:r>
          </a:p>
          <a:p>
            <a:pPr marL="0" indent="0" eaLnBrk="1" hangingPunct="1">
              <a:lnSpc>
                <a:spcPct val="90000"/>
              </a:lnSpc>
              <a:buFont typeface="Arial" charset="0"/>
              <a:buNone/>
              <a:defRPr/>
            </a:pPr>
            <a:endParaRPr lang="en-US" sz="1800" dirty="0">
              <a:cs typeface="Calibri" pitchFamily="34" charset="0"/>
            </a:endParaRPr>
          </a:p>
          <a:p>
            <a:pPr eaLnBrk="1" hangingPunct="1">
              <a:lnSpc>
                <a:spcPct val="90000"/>
              </a:lnSpc>
              <a:buFont typeface="Wingdings" panose="05000000000000000000" pitchFamily="2" charset="2"/>
              <a:buChar char="Ø"/>
              <a:defRPr/>
            </a:pPr>
            <a:r>
              <a:rPr lang="en-US" sz="1800" b="1" dirty="0">
                <a:cs typeface="Calibri" pitchFamily="34" charset="0"/>
              </a:rPr>
              <a:t>Part time Jobs</a:t>
            </a:r>
          </a:p>
          <a:p>
            <a:pPr marL="0" indent="0" eaLnBrk="1" hangingPunct="1">
              <a:lnSpc>
                <a:spcPct val="90000"/>
              </a:lnSpc>
              <a:buNone/>
              <a:defRPr/>
            </a:pPr>
            <a:r>
              <a:rPr lang="en-US" sz="1800" dirty="0">
                <a:latin typeface="Calibri" panose="020F0502020204030204" pitchFamily="34" charset="0"/>
                <a:cs typeface="Calibri" panose="020F0502020204030204" pitchFamily="34" charset="0"/>
              </a:rPr>
              <a:t>Students can work up to 24 hours per week. Typical part time earning is </a:t>
            </a:r>
            <a:r>
              <a:rPr lang="en-IN" sz="18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12 to </a:t>
            </a:r>
            <a:r>
              <a:rPr lang="en-IN" sz="18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15 per hour. Minimum gross wage is </a:t>
            </a:r>
            <a:r>
              <a:rPr lang="en-IN" sz="18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11.27 per hour.</a:t>
            </a:r>
          </a:p>
          <a:p>
            <a:pPr marL="0" indent="0" eaLnBrk="1" hangingPunct="1">
              <a:lnSpc>
                <a:spcPct val="90000"/>
              </a:lnSpc>
              <a:buFont typeface="Arial" charset="0"/>
              <a:buNone/>
              <a:defRPr/>
            </a:pPr>
            <a:endParaRPr lang="en-US" sz="1800" dirty="0">
              <a:cs typeface="Calibri" pitchFamily="34" charset="0"/>
            </a:endParaRPr>
          </a:p>
          <a:p>
            <a:pPr eaLnBrk="1" fontAlgn="auto" hangingPunct="1">
              <a:lnSpc>
                <a:spcPct val="90000"/>
              </a:lnSpc>
              <a:spcAft>
                <a:spcPts val="0"/>
              </a:spcAft>
              <a:buFont typeface="Wingdings" panose="05000000000000000000" pitchFamily="2" charset="2"/>
              <a:buChar char="Ø"/>
              <a:defRPr/>
            </a:pPr>
            <a:r>
              <a:rPr lang="en-US" sz="1800" b="1" dirty="0">
                <a:cs typeface="Calibri" pitchFamily="34" charset="0"/>
              </a:rPr>
              <a:t>Post Study Work Visa</a:t>
            </a:r>
          </a:p>
          <a:p>
            <a:pPr marL="0" indent="0" eaLnBrk="1" fontAlgn="auto" hangingPunct="1">
              <a:lnSpc>
                <a:spcPct val="90000"/>
              </a:lnSpc>
              <a:spcAft>
                <a:spcPts val="0"/>
              </a:spcAft>
              <a:buFont typeface="Arial" charset="0"/>
              <a:buNone/>
              <a:defRPr/>
            </a:pPr>
            <a:r>
              <a:rPr lang="en-US" sz="1800" dirty="0">
                <a:latin typeface="Calibri"/>
                <a:cs typeface="Calibri"/>
              </a:rPr>
              <a:t>Students are eligible for 2 years of  post study work visa (this is applicable only for </a:t>
            </a:r>
            <a:r>
              <a:rPr lang="en-US" sz="1800" dirty="0" err="1">
                <a:latin typeface="Calibri"/>
                <a:cs typeface="Calibri"/>
              </a:rPr>
              <a:t>RNCP</a:t>
            </a:r>
            <a:r>
              <a:rPr lang="en-US" sz="1800" dirty="0">
                <a:latin typeface="Calibri"/>
                <a:cs typeface="Calibri"/>
              </a:rPr>
              <a:t> certified programs) on completion of a Master’s course.</a:t>
            </a:r>
          </a:p>
          <a:p>
            <a:pPr marL="0" indent="0" eaLnBrk="1" fontAlgn="auto" hangingPunct="1">
              <a:lnSpc>
                <a:spcPct val="90000"/>
              </a:lnSpc>
              <a:spcAft>
                <a:spcPts val="0"/>
              </a:spcAft>
              <a:buFont typeface="Arial" charset="0"/>
              <a:buNone/>
              <a:defRPr/>
            </a:pPr>
            <a:endParaRPr lang="en-US" sz="1800" dirty="0">
              <a:latin typeface="Calibri"/>
              <a:cs typeface="Calibri"/>
            </a:endParaRPr>
          </a:p>
          <a:p>
            <a:pPr marL="0" indent="0" eaLnBrk="1" fontAlgn="auto" hangingPunct="1">
              <a:lnSpc>
                <a:spcPct val="90000"/>
              </a:lnSpc>
              <a:spcAft>
                <a:spcPts val="0"/>
              </a:spcAft>
              <a:buFont typeface="Arial" charset="0"/>
              <a:buNone/>
              <a:defRPr/>
            </a:pPr>
            <a:r>
              <a:rPr lang="en-US" sz="1800" dirty="0">
                <a:latin typeface="Calibri"/>
                <a:cs typeface="Calibri"/>
              </a:rPr>
              <a:t>No Post study work visa for Bachelor’s. </a:t>
            </a:r>
          </a:p>
          <a:p>
            <a:pPr eaLnBrk="1" hangingPunct="1">
              <a:lnSpc>
                <a:spcPct val="90000"/>
              </a:lnSpc>
              <a:buFont typeface="Wingdings" pitchFamily="2" charset="2"/>
              <a:buNone/>
              <a:defRPr/>
            </a:pPr>
            <a:r>
              <a:rPr lang="en-US" sz="1100" b="1" dirty="0">
                <a:latin typeface="Calibri" panose="020F0502020204030204" pitchFamily="34" charset="0"/>
                <a:cs typeface="Calibri" panose="020F0502020204030204" pitchFamily="34" charset="0"/>
              </a:rPr>
              <a:t>	</a:t>
            </a:r>
          </a:p>
          <a:p>
            <a:pPr eaLnBrk="1" hangingPunct="1">
              <a:lnSpc>
                <a:spcPct val="90000"/>
              </a:lnSpc>
              <a:buFont typeface="Wingdings" pitchFamily="2" charset="2"/>
              <a:buNone/>
              <a:defRPr/>
            </a:pPr>
            <a:endParaRPr lang="en-US" sz="1100" b="1" dirty="0"/>
          </a:p>
          <a:p>
            <a:pPr eaLnBrk="1" hangingPunct="1">
              <a:lnSpc>
                <a:spcPct val="90000"/>
              </a:lnSpc>
              <a:buFont typeface="Arial" charset="0"/>
              <a:buChar char="•"/>
              <a:defRPr/>
            </a:pPr>
            <a:endParaRPr lang="en-US" sz="1100" dirty="0"/>
          </a:p>
          <a:p>
            <a:pPr marL="0" indent="0" eaLnBrk="1" hangingPunct="1">
              <a:lnSpc>
                <a:spcPct val="90000"/>
              </a:lnSpc>
              <a:buNone/>
              <a:defRPr/>
            </a:pPr>
            <a:endParaRPr lang="en-US" sz="1100" dirty="0"/>
          </a:p>
          <a:p>
            <a:pPr eaLnBrk="1" hangingPunct="1">
              <a:lnSpc>
                <a:spcPct val="90000"/>
              </a:lnSpc>
              <a:buFont typeface="Arial" charset="0"/>
              <a:buChar char="•"/>
              <a:defRPr/>
            </a:pPr>
            <a:endParaRPr lang="en-US" sz="1100" dirty="0"/>
          </a:p>
          <a:p>
            <a:pPr eaLnBrk="1" hangingPunct="1">
              <a:lnSpc>
                <a:spcPct val="90000"/>
              </a:lnSpc>
              <a:buFont typeface="Arial" charset="0"/>
              <a:buChar char="•"/>
              <a:defRPr/>
            </a:pPr>
            <a:endParaRPr lang="en-US" sz="1100" dirty="0"/>
          </a:p>
        </p:txBody>
      </p:sp>
      <p:sp>
        <p:nvSpPr>
          <p:cNvPr id="10246" name="AutoShape 8"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7" name="AutoShape 10"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8" name="AutoShape 12"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9" name="AutoShape 14"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50" name="AutoShape 16"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p:cNvSpPr>
          <p:nvPr>
            <p:ph type="title"/>
          </p:nvPr>
        </p:nvSpPr>
        <p:spPr>
          <a:xfrm>
            <a:off x="6270270" y="528141"/>
            <a:ext cx="2502409" cy="1657614"/>
          </a:xfrm>
        </p:spPr>
        <p:txBody>
          <a:bodyPr>
            <a:normAutofit/>
          </a:bodyPr>
          <a:lstStyle/>
          <a:p>
            <a:pPr eaLnBrk="1" hangingPunct="1"/>
            <a:r>
              <a:rPr lang="en-US" altLang="en-US" sz="3100" b="1">
                <a:latin typeface="+mn-lt"/>
              </a:rPr>
              <a:t>Why Study in France?</a:t>
            </a:r>
          </a:p>
        </p:txBody>
      </p:sp>
      <p:pic>
        <p:nvPicPr>
          <p:cNvPr id="12303" name="Picture 2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1956" y="830412"/>
            <a:ext cx="2938473" cy="29384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26" descr="http://vantshop.am/images/brands/1437932132-lacoste-history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79777" y="546233"/>
            <a:ext cx="1971214" cy="13157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76989" y="2535022"/>
            <a:ext cx="1971214" cy="15785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2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01957" y="5014485"/>
            <a:ext cx="1242714" cy="12427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28" descr="https://156supermodel.files.wordpress.com/2015/08/chanel_logo.gif"/>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988215" y="5019492"/>
            <a:ext cx="1252210" cy="12327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4" descr="https://www.capgemini.com/sites/all/themes/capgemini/logo.pn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682566" y="5405757"/>
            <a:ext cx="1971214" cy="46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6270270" y="2427387"/>
            <a:ext cx="2502410" cy="3902472"/>
          </a:xfrm>
        </p:spPr>
        <p:txBody>
          <a:bodyPr>
            <a:normAutofit/>
          </a:bodyPr>
          <a:lstStyle/>
          <a:p>
            <a:pPr eaLnBrk="1" hangingPunct="1">
              <a:buFont typeface="Arial" charset="0"/>
              <a:buChar char="•"/>
              <a:defRPr/>
            </a:pPr>
            <a:endParaRPr lang="en-US" sz="1700">
              <a:cs typeface="Arial" charset="0"/>
            </a:endParaRPr>
          </a:p>
          <a:p>
            <a:pPr marL="0" indent="0" eaLnBrk="1" hangingPunct="1">
              <a:buNone/>
              <a:defRPr/>
            </a:pPr>
            <a:r>
              <a:rPr lang="en-US" sz="1700" b="1">
                <a:cs typeface="Calibri" pitchFamily="34" charset="0"/>
              </a:rPr>
              <a:t>Internship opportunities in Multinational Companies</a:t>
            </a:r>
          </a:p>
          <a:p>
            <a:pPr marL="0" indent="0" eaLnBrk="1" hangingPunct="1">
              <a:buClr>
                <a:schemeClr val="hlink"/>
              </a:buClr>
              <a:buFont typeface="Arial" charset="0"/>
              <a:buNone/>
              <a:defRPr/>
            </a:pPr>
            <a:r>
              <a:rPr lang="en-US" sz="1700">
                <a:latin typeface="Calibri" panose="020F0502020204030204" pitchFamily="34" charset="0"/>
                <a:cs typeface="Calibri" panose="020F0502020204030204" pitchFamily="34" charset="0"/>
              </a:rPr>
              <a:t>Most of the courses have  inbuilt 4-6 months  internships which may be paid or unpaid. Paid internships may come with a stipend of approx. Euros 500 per month.</a:t>
            </a:r>
          </a:p>
          <a:p>
            <a:pPr marL="0" indent="0" eaLnBrk="1" hangingPunct="1">
              <a:buClr>
                <a:schemeClr val="hlink"/>
              </a:buClr>
              <a:buFont typeface="Arial" charset="0"/>
              <a:buNone/>
              <a:defRPr/>
            </a:pPr>
            <a:endParaRPr lang="en-US" sz="1700">
              <a:cs typeface="Arial" charset="0"/>
            </a:endParaRPr>
          </a:p>
          <a:p>
            <a:pPr marL="0" indent="0" eaLnBrk="1" hangingPunct="1">
              <a:buClr>
                <a:schemeClr val="hlink"/>
              </a:buClr>
              <a:buFont typeface="Arial" charset="0"/>
              <a:buNone/>
              <a:defRPr/>
            </a:pPr>
            <a:endParaRPr lang="en-US" sz="1700">
              <a:cs typeface="Arial" charset="0"/>
            </a:endParaRPr>
          </a:p>
          <a:p>
            <a:pPr eaLnBrk="1" hangingPunct="1">
              <a:buFont typeface="Wingdings" pitchFamily="2" charset="2"/>
              <a:buNone/>
              <a:defRPr/>
            </a:pPr>
            <a:endParaRPr lang="en-US" sz="1700" b="1">
              <a:cs typeface="Arial" charset="0"/>
            </a:endParaRPr>
          </a:p>
          <a:p>
            <a:pPr eaLnBrk="1" hangingPunct="1">
              <a:buFont typeface="Wingdings" pitchFamily="2" charset="2"/>
              <a:buNone/>
              <a:defRPr/>
            </a:pPr>
            <a:endParaRPr lang="en-US" sz="1700" b="1">
              <a:cs typeface="Arial" charset="0"/>
            </a:endParaRPr>
          </a:p>
          <a:p>
            <a:pPr eaLnBrk="1" hangingPunct="1">
              <a:buFont typeface="Wingdings" pitchFamily="2" charset="2"/>
              <a:buNone/>
              <a:defRPr/>
            </a:pPr>
            <a:endParaRPr lang="en-US" sz="1700" b="1">
              <a:cs typeface="Arial" charset="0"/>
            </a:endParaRPr>
          </a:p>
          <a:p>
            <a:pPr eaLnBrk="1" hangingPunct="1">
              <a:buFont typeface="Wingdings" pitchFamily="2" charset="2"/>
              <a:buNone/>
              <a:defRPr/>
            </a:pPr>
            <a:endParaRPr lang="en-US" sz="1700" b="1">
              <a:cs typeface="Arial" charset="0"/>
            </a:endParaRPr>
          </a:p>
          <a:p>
            <a:pPr eaLnBrk="1" hangingPunct="1">
              <a:buFont typeface="Wingdings" pitchFamily="2" charset="2"/>
              <a:buNone/>
              <a:defRPr/>
            </a:pPr>
            <a:endParaRPr lang="en-US" sz="1700" b="1">
              <a:cs typeface="Arial" charset="0"/>
            </a:endParaRPr>
          </a:p>
        </p:txBody>
      </p:sp>
      <p:cxnSp>
        <p:nvCxnSpPr>
          <p:cNvPr id="151" name="Straight Connector 150">
            <a:extLst>
              <a:ext uri="{FF2B5EF4-FFF2-40B4-BE49-F238E27FC236}">
                <a16:creationId xmlns:a16="http://schemas.microsoft.com/office/drawing/2014/main" id="{822A5670-0F7B-4199-AEAB-33FBA9CEA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220" y="-1"/>
            <a:ext cx="0" cy="6858001"/>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BB1744D-A7DF-4B65-B6E3-DCF12BB2D8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220" y="2228770"/>
            <a:ext cx="2157776"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82DD753-EA38-4E86-91FB-05041A44A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5647996"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DA63E78-7704-45EF-B5D3-EADDF5D82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28193"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293" name="AutoShape 7"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2294" name="AutoShape 8"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2295" name="AutoShape 9"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2296" name="AutoShape 10"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2297" name="AutoShape 11"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2298" name="AutoShape 15" descr="data:image/jpeg;base64,/9j/4AAQSkZJRgABAQAAAQABAAD/2wCEAAkGBhAPEBAPDxAQDw8QDw8PDA4PDQ8NDQ0NFBAVFBQQEhIXGyceFxkjGhISHy8gIycpLSw4Fh8xNTAqNSYrLCkBCQoKBQUFDQUFDSkYEhgpKSkpKSkpKSkpKSkpKSkpKSkpKSkpKSkpKSkpKSkpKSkpKSkpKSkpKSkpKSkpKSkpKf/AABEIAPMA0AMBIgACEQEDEQH/xAAcAAEAAQUBAQAAAAAAAAAAAAAAAwECBAUHBgj/xABIEAABAwICBgYFCgIHCQAAAAABAAIDBBEFEgYhMUFRYQcTInGBkTJCUqGxFCNDYnKCkqLB0TNTJGNkc7Kz4RUXNGWDwuLw8f/EABQBAQAAAAAAAAAAAAAAAAAAAAD/xAAUEQEAAAAAAAAAAAAAAAAAAAAA/9oADAMBAAIRAxEAPwDuKIiAiIgIiICIiAiIgIiICIiAiKhNtqCqLyWK9I9NG4xUzX10w1FtPYxMP15j2R4XWlm0pxWb0TS0bdwax1XMBzc4hvuQdHRc86N9JqipqK2OoqHVDYxEYXOZHGAM0gJDWAWvYeQXQwgIiICIiAiIgIiICIiAiIgIiICIiAiIgIixsRxCOnifNK4MjjaXvcdgaPieW+6CPGMYhpInTzvDI27SdZJOxrRtLjuAXNsWxepxMnrS+moj6FI12WWZu51Q8f4Bq+KxarEpMRmFXOC2JpPyGmOyJn8143yH3LMY26BTwtjaGRtDGjY1osAtfpFiXVRFrT85IC1vFrfWd+nitrIRG0udsHmTwC8lipMjnSP27hua0bAEG+6II7TVbt1oGe95/ZddC5v0V0OSB0hGuaVzx9kdkfA+a6QEFUREBERAREQEREBERAREQEREBERAREQUJXLdPsZ+WVYoWH+j0xbJWW2Sz7WRHk3b3k8F0LH8TFLTzTu2RRPktxIbcN8TYeK4XhOKlocXNc+WWR0sry4DM9xuf/eaD1cLLrML2xi7tu5o2lamkqpH7AGDlrPmVliO2s6zvJ2oIayYvN3bB6LdwWjq2OmkZBH6Ujsv2Rvce4XKz8TrAwFbrQnR12br5R84/YD9Gzh3neg9pozhwijYxos1rQ1o5AWW+UNNDlaApkBERAREQEREBERAREQERWySBoLnENaBdxJAAHEncguReXxPpMwunJDqtkjh6sAdUG/C7AR71pn9M9Kf4NJXTc2wsaD+dB0FFzr/AHv/APLK63GzL27lNB0zUNwJ4aymO8yQBzR+FxPuQe/RajB9LKKs1U1TFK7+WHZZR3xus73LboPD9LFUW0D2j6SSGM92cOP+Bczwqm2LpHStA59H2QXFs0TiGguNrkbB9pc6oTIPRhlP/TcB5kIPS09mhYlfiYbqGtx1NaNZJ4AKyDDqqbVYRDn2neQ/deiwjRSOL5yQjV6csjgLDvOpoQavR/Rp8rxNONYN449oZzPE/BdMw3DxG0al5d+nWE0mo1LJHD1YGvn1/aaMvvUDumKlP8KkrpeBbAxoP50Hv0XPj0vNG3Da+393H+6ki6ZqC9pYqyDiZKcED8Lifcg96i0WE6cYfVkNgq4XPOyNzuqlPcx9ifJb1AREQEREBERAVHOtrKtmmaxpc4hrWguc5xAa1oFySTsFlxvSzTObFpHUtI50VA02mmFw+q/8ODd+08AHotJulljHmmwyMVc+sOl1mljPIj+J3ghvMrx1Vh9VXHPiVVJNruIGOyws5Bo7I8B4rKw+gjgbkjbYbztc48XHeswIMakwiCL+HEwHjlzO/Edazbq0KqCoRzQRYgEcCLjyQKqDVVujFPLrDOqeDdr4uwQeNtizMP0hxegsGSivgH0c9zMByffN73dyyVVBso+lOimGWqjno5PWD4zKy/JzRfzaFjVOmuFN1iZ8x3Njp5ST+IAe9Yrmg7QD3gFUbE0bGtHc0BBDNpjVTdmhpBA3+fU2c63EM9EfmWBJgMlQQ+uqZak7QzMWxN7hsHgAtxdLoMelwyGL+HExvPKC78R1rKurbqiCpKsfr1HWOB1hVJVhKDWVujtNL6UTWn2mdg38NR8Qq4fiGJ4bY0lQamAbaWou8BvBlzcfdI7is9xVhcg9toh0j02IHqnA01WL5qaU63Eberdqz92o8t69cuE4rg7J+0Pm5m2McrdTg4bLkf8A0bl6ro96SHSPGH4g4CoB6uCoOoTuBt1cn1+B9bv9IOmIgKICoSqrz2nGkgw+jlnFussI6dp9ad2purgNbjyaUHhelDSp9TN/sqldZgI+XSDYSNfU9w1F3E2G431dFStiYGMFgPMneTzWq0epC1hleS6SUlznO1uIJvcniTc+S3TSglapAomqQILwrlYFcgqq3VqXQXXS6tul0F11W6tul0F10urbpdBddUuqXVCUFSVYShKscUFHFRucjnLUYpjbY7tZZz/ys7+J5IMjEcVbA251uPoMvrPM8BzXn8HwKfEpjk7IL8005ByRkm+q213AD3bVLgOBS4lObl3VtI6+XfyY3n8Pj2rR/RyOBjWRsDGNHZaPieJ5oN3hEbmQxsdI+VzGNa6WS3WSEC2d1tVys1WRx2FlegoSuN9LeJmoraeiaexE0SSj+sk/Zgv99dhmdYL59mq/lOI1lRtBlkDD9UOyM/K1BtI7CwGoDUOQUzSsdhU7SgmaVIComlSAoLwVW6tul0F6XVt0uguuqKl0ugrdLqipdBfdLqy6rdBW6oSqXUE9Yxm12vgNZ8kExKxqmrZGLuNuA3nuC19Ti7jqYMo4nW7/AEWqleSbkkk7STcoJ8Qxhz7hl2N/MfHd4LVU9G+eVkEYu+Rwa3gBvceQFz4KWRe06K8Dzulq3Df1MPJosXkd5yjwKD3OiejUdNEyNg1NGsn0nuO155lerYwAKyniygKVAREQYGNVPVwyP9iN7/wtJ/RfPmjo7DnHaSL+V/1Xc9NpLUNWf7LP/lOXEMEFo/vH4BBuGFTsKx41kMCCVqkCsa1ShqAFVCQNpA8VG6qaOJ7gglRYxreDfMqw1rtwA8ygzLIsA1L+PkArTK/2j52QbGytc8DaQO8gLXOLjtJPiVZ1aDPfWsG+/cLrHkxI+q3xJ/QKDq1Tq0Fk1U921xtwGoLFc1ZZjUbo0GG4KB4Wa+NY0jEGDUGwK7b0e4aIqKmbbX1TXu+0/tn3uXEa1vZd3FfROARhsMYGwRsA7g0INoiIgIiIPO6bi9FVD+zT/wCW5cUwb0PH9Au56TRZ4Jme1FI3zYR+q4TgZ7Pl8EG7iaslthrOpYnXZeZ+CNudZ1oMo1Xsi/M6grTK47T4DUrWtUgagjyJkUwamVBFkTKpcqZUEWVMqlyplQRZUyqXKmVBFkVMimyplQQFisdGsktVpYgwnxrGliWycxY8saDR10XZcORXfNFqkSU0Dx68ETvNgK4dUxaiuodFmJ9ZRNjJ7UD3QuG/LfMw/hcB4IPdoqAqqAiIg1+KNu0rgNMzqpZoz9HJIy32XkL6ErmXaVwnSml6rEKgbBIWyt+83X+YOQUhN9ZWdG1YNMtjEEEjWqQNRrVKGoLA1VyqQNVcqCLKmVS5UyoIsqZVLlTKgiyplUuVMqCLKmVS5UyoIS1WlqyMqtLUGM5ihkjWaWKJ0aDU1ESztB8b+RVgDzaGpyxvJ1Bkl/m3nxJH3uStmiWrrKW4IKD6BhkuFMuddHmmfWgUdQ7+kMFonuP/ABEYHH2wNvHbxXQWSXQSIl0QRzNuCuQ9KFBklgnA1dqF5/M3/vXYXBeL0+wfr6aVoF3Wzx/3je0PO1vFBzGkctrCtFh8twCt5TFBltCla1WxhTNagoGquVXhquDUEeVMqlyquRBDlTKpsiZEEOVMqmyJkQQ5UyqbImRBDlVC1TZFTIggLVG5iyixWFiDCkjWDUQLbuYsWaNB52pgIIc0lrmkOY5pLXNcNYII2Fe90Q6SgctPXEMk1NZUGzYpeGfcx3PYeS8pUwrU1MAQfREUoKlC4boXpTWU9RBSxOEsMsjY+plJIjaT2nMdtbYXNtmrYu4RPuEF61+KU+ZpWwUcrLhBwTHcP+S1cjLWZITLFwsT2m+Bv7llUci9X0iYCZI+sYPnIiXssNbm+s3xAv4BeHw6ouAUHooVkNCwqWRZ7EFwCvDUaFeAgtyplUllXKgjyJkUmVMqCPImRSWSyCPImRSWTKgjyqmVS5UIQQlqsLVOWq0hBjOaoJWLMcFjyoNXUtWnqluKty0VY8khrRdziGsA2lxNgEHoejnDDJUvqCNUQ6uP7bh2j4N1feXZaZtmheT0KwMU8MbN4F3n2nnW4+f6L2LQgqiIg1mK0edpXGMfws0dQbC0UpLmcGu9Zn6jv5Lu8jLheN0v0ebPG5pFr62utrY8bHBB4OinW4gfdeUp3vie6KQWew2cOPAjkVvqOoQbdqkAUEMl1OEFwCrZAqoKWSyqiClksl0ugWSyKqClksqogsIVpCkKscgheFhVL1kzyrU1lQgwa6baszQjBjUTfKHDsRkth+s/e7w2ePJamOnfVTNhj365HewzeV13RrBmwxsa0Wa0ANHJBuqCnytCzFRosqoCIiAsarpw4FZKoQg5ZprouXfOxD51mz+sZ7B58P8AVeToK3wI1EHUQeC7fiNAHg6ly/SvRVzXmeEdvbIwfScx9b4oKUtUthFOvIUdf5jaNhBW3gruaDfiRXZwtS2uR1fzQbQyhWOqAtPJiPNYc2LgbT70HoDVBU+VheYGKl3oNe/7LHO+CvNXN/Jl/A5B6YVIUjZwvJjGbGzrtPBwLfisuLFQdhQekEgVc60keIc1MK7mg2bpAsaadYb65YNRX80E9XVrR1NQ57hHGMz3GzWjeUmqXPcGRgue42a0bV7PRHRLq+2/tSu9J25o9lvL4oM3Q3RcQtF+091nSv8AadwHIbl72nhDQoqKkDAFloCIiAiIgIiIKELW4jhoeDqWzVCEHKtJNCw5xkj+bk9oDsv+0P1+K8jPDPAbSxuAHrtBcw+I2eK71UUTX7lpqvR0HYEHGxiw9pXx1EsmqON7+YacvnsXUToqL3yjy1rKp9GgNoQc3o9FqiXXK7IPZZ2neLtg969Jhug8bbHqwT7T+2737PBe6psHa3cs5lOBuQeVh0YHBTHRkcF6gNSyDxlVosCLFoI4EXHkvNYjoKzWWAxHiw2H4di6uWBQy0bXbkHD6nA6uHYBK3l2X+R/dYT657NUjXsP1mkLttTgbXblq59GQdyDkZxQHUDc8BrKyqTCKmoIs0xMPrvBBtybtPuXTYtFgDsA7hZbSjwFrdyDzGjWh7ItYF3H03u1ud+w5L3FHRBgGpTQ04bsUyCgCqiICIiAiIgIiICIiAqWREFMoVQERBVERAREQEREBUsiIKWVyIgIiICIiAiIg//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2300" name="AutoShape 20" descr="data:image/jpeg;base64,/9j/4AAQSkZJRgABAQAAAQABAAD/2wCEAAkGBxMSEhUUEhQWFRUVFBgWFxYXGBUUFRcYFRQXGBgUFhUYHSggGBolGxYVITEhJSkrLi4vFx8zODMtNygtLisBCgoKDg0OGxAQGywkICYsLy8vLCwsLCwsLywsLC0sLC4sLCwsLCwsLCwsLCwsLCwsLCwsLCwsLCwsLCwsLCwsLP/AABEIAOEA4QMBEQACEQEDEQH/xAAcAAEAAgMBAQEAAAAAAAAAAAAABQYDBAcCAQj/xABGEAABAwICBwQDDAkEAwEAAAABAAIDBBESIQUGMUFRYXEHEyKBFJGSMjVCUlNyc4KhscHRIzM0YrKzwuHwQ0SDlBY2wxX/xAAbAQEAAgMBAQAAAAAAAAAAAAAABAUBAwYCB//EADwRAAIBAwEGAggEBQMFAQAAAAABAgMEERIFEyExQXFRsRQyM2GBkcHwNKHR4SJCUlOyFWKSFiM1Q2MG/9oADAMBAAIRAxEAPwC5L5qdOEAQBAEAQBAEAQBAEAQBAEAQBAEAQBAEAQBAEAQBAEAQBAEAQBAEAQBAEAQBAEAQBAEAQBAEAQBAEAQBAEAQBAEAQBAEAQBAEAQBAEAQBAEAQBAEAQHisDmtBaLk7ltpKEm1Jmt1HnCND0ub4n2H81J3ND+r7+RjVLwPnpc3yf2H803ND+r7+Q1S8B6XN8n9h/NNzQ/q+/kNUvAelzfJ/YfzTc0P6vv5DVLwPcWkDiAkbhvvzH3rzK2i45g8mVPjxJBQzYEAQBAEAQBAEAQBAEAQBAEAQBAEAQBAEAQBAZaePEc9gzKw3g8TlpRS9Zq41tV3DCe4gP6WxID5LeGIkbQAbkcSAup2LYqEN9NcXyz4eJU3VX+RfEzwaDh+Rj9kK/wiFk3Y9X6f5GP2QmEMszjV6m+Qj9kJhDLIzTmhYHBtPFDGJZrjEGi8bBbHLysCAObm87FFDLJ2bQUbIGtgYGCMAYRs4Nf57Hc8J43qdqW2P+/BcvW968fh5E2zrcd2/h3POjanE2x9031rl7mlpllcmW0JZRuKMewgCAIAgCAIAgCAIAgCAIAgCAIAgCAIAgAQGlrZpY0lPZmc0pDI28Xu2eQFyeQ5qZs60d1XUei59iFXraU5/Ig9A6M7mMNvidm57jtc9xu5x6kld0kksIpm88SwU0KyDfiiQHufCxpc4gNaCSTsAAzJQGjq7Sl2KokBD5gMLTtZELljbbiblxHF1twXtIwyeiZbaLgixG4g7QjWVhgq+lqU081xm07+IOwnrYjqCuSu7TdTdF8uce3h8PIuqFbXHV16/fvN1jgQCNhVI008MmnpeQEAQBAEAQBAEAQBAEAQBAEAQBAEAQBAbFKza47AsS8DVUl/KikRzGtqn1JzijLooBuNjaSXzIwjkOa7bZdn6PQWfWfF/RFNc1dcsLkixUsKsiOSUMaA242ICK0m3v5W04zY20k3Ai/gj+sQT0aeIXpIwWGCNejBttiQGrprRvfREWu5oJHG29o55AjmFBv7bf0v4fWXFfp8eRIt6u7nx5PmVDRkpBMbt2z+33rj7mGpKoviXkH0JJQjYEAQBAEAQBAEAQBAEAQBAEAQBAEAQH1rbmwQN4WSI12rnNYykhNpag4bjayMZySerIc3BWmxrPf1tcvVj59EV1zV0xz1fkfdHUTY2NYwWa1oaBwAFl2ZVEtDGgN2JiyBV1DYmOe42DRdYbwsjmROpVWyeATNN3SPc6TiHg2wdGgADova5GGW6nYsmDdZGgMgasGSj636NMUglYLA59M8x5E36Hkuc2jbKnVzj+Gf+X78++S0tKuqOHzXkeIJQ5oI3rm6kHCWllknlGReDIQBAEAQBAEAQBAEAQBAEAQBAEAQGeJwY10jjYNBNzy2lYw5NRRpqy6FO0DiqZJKx/8AreGEH4MDT4faPjPULvbG1VtRVPr17/fApK1TeTb+RaII1LNRuxMWQbLWoYKhrnXY3tp2H95/4D8fIKNc1NMTdRhqZVOzvShodIyUkh/RVJxRk7pN3rF2+TVttqu8ppnmtDTLB3KnC3mo3GhYMmTCgNTSlCJonMO22XX8js81ouaCr0nB/D3PozZSqOElJHO6MmKQxOyzyv8A55eS425ptxy1xXBl7TkunJkmq43BAEAQBAEAQBAEAQBAEAQBAEAQHqNlyAjeDDeFkgtd6jvTFQxn9b4piPgws917RszzKuthWm8qutLlHl3/AGKu6qYjjq/IkaOAAAAWAFgOAC60riSiYsg2mNQweK6pEUbnncFhvCyZSyyhOgdcyv2yEnyvsHAfkqO4rqc3BdOZZUaemOrxKpr7o8ujbPHcPhOK4yNrjMHiCAfIrfY1dM9L6ni5hmOfA7N2e6xCvo45rjHbDKBukaPFlz2+auSuLaxYMmQID6gKTrxozC4TNHXqNv5+R4qi2nQ0zVVcpcH36P48vkWNnVytD6cjQpJ8bQfX1XL1qeiWC1i8ozLUZCAIAgCAIAgCAIAgCAIAgCAIDL3zYY3yvIDWtJJOwAC5P2fYii5yUI82aKsly6dSpatRulMlXICH1DsQB2siblGzll4jzcV39pbq3oxprp59SkqTc5ORaoI1JNZuxMQGw0LJgrWsc5lkbA3jd3+fb6lBvbhUqbk+n2iRQp65JHnStOO6Fh7m1umxclaVXvW5dS6qRWnC6FdniDmlpFwRYjqrdPDyiK1kg+yfTB0dpJ9HI60VQQ1t9mMX7t3IkEtPO3ALoaNRVIKRVVIaZYP0NG5bDwZggPqA1tI0gljcw7xkeB3Faq9GNam6cuq+/keoTcJKSObQAwymN2QJ2cM7W9dwuMuaUnFqXrR4P7/MvqU08NcmSarTeEAQBAEAQBAEAQBAEAQBAEB6jZcgI3gxJ4WSA12n76SKhZsfaSe26FhvhPz3AN52dzV5sG111HXlyXLv+xVXdTEdPV+RLUkVgLBdYV5JQsQG0xqyYPFbUCNjnncFhvCyZSyVfQsZcXzO2uJt+NvsHkuU2zcZapLu/oW9lTwtRKSMuCOIVJGWlpk9rJVZWWJHAroYy1JMhNYZRu0PR5GCoZcFhsSMiM7tdfkfvVnYVcNwZCuocNR3bs81lFfRRTX8dsEo4SN9168j5q0IRa2FAe0AQFK140bYiVo25nqNvrFj1aeKodqUNFRVlyfB9+j+nyLCzqcHB919SOo58bAd+w9VzFanom0WsXlGdaj0EAQBAEAQBAEAQBAEAQBAZ2SCON8rsg0E34AC5KwouclFdTRVl0KTqzUNlMlXI4B9Q7EASLtiblGzll4url9AtbdW9GNNdPPqUdSeuTkWuCqj+O31hSTwb0dZF8oz2ggMwrovlGe0FkEJrPM6TCyMFzTmXAEt22AuMrX+5Rrioorj3NlKOWZ6eIMaGjcLf3XCVqrq1HN9WdBCKjFRRkWo9EBpmKz7/GVzZT1U8eBGqrDIbSVIJonRu2OaR/dTqc3CSkjRKOpYIfsU026irJKWa7Y58rm+ESx3sb7BcYhffYcl0UZKSyipaaeDvzNKQ/Ks9oLJgyjScPyrPaCA+/8A6UPyrPaCA1dKTwyxOb3sd7XBLhkRsO3Zx5ErRcUY1qUqcuq+38D3Tm4SUkUCgdhkLW5tdmLZixFxn61xtxBunmXNcH5F9Tlnl1JVVxuCAIAgCAIAgCAIAgCAIAgNmJgfG5hF7g5cQd3+cV5y4yUkaKiw8s5IyjNLPLSuvaM4oifhRPzbt4G7fJd9Z3KuKManXr36/qUtWnu5uJIxKUazbjCGDKGICz6o1nuoTv8AE3+ofcfWvE1lHpM3p48LiP8ALLhLug6FaUPfw7dDoKNTeQUjGo5sI/TUV2X+KVNsZ4njxNVVZRWNIVXdRufwGXU7PtV3ShrmokOctMclf1Toi+R0rswzIE73u2nyH8SvksFW2XOKFZMG1HAgPZiQGhpKO+GMZGQkE/FjAvI72curgot3X3NJy69O5tpQ1ySJjR8PwrWGwDgALAeQsFxtxP8Al+ZeU44N5RDaEAQBAEAQBAEAQBAEAQBAe4ZMJBRrJ5lHKwVftN0Z4GVkYu6A3db4UTsnjnbJ3kVcbDut3V3UuUvPp8+RW3VPVDV1XkQNNICARmCLjoV1xWm7EUBssCA2aWYxva9u1pv15IC3VTw9rXt2ED1Fc7tu3zFVV04Pt0+/eWdhUw3BmqubLMxztBaQdllsptqSaMS5HL9baolzYmeI32De52TR/nFdlY0+GtlPcz46S06H0cIY2sGdhmeLjmT61YkIlookBuRwoD66FAQ1A3vXul+P4I/omHb9Z9z0AXN7TuFKppXKPn+y8yztKWFnxJ9jbCy56UtTyWaWD0vICAIAgCAIAgCAIAgCAIAgCA2Y2iSNzHC+VrHeDuXnLjJSRoqLDz0ZymKlNLPJSO2M8cRPwonG49k3b5LvbK5VxRVTr17/AHxKatT3c3ElIipZpN2NAZ2hZBOaEqbtMZ3ZjodoHQ5+Z4LRcUlUg4vk+BspzcZJrobJXB1KbpzcJc08HQRkpRUkRWsNcIozfgSegUzZ9B1KmTXXnpiUPVSlM87537GHLm93Dk1v8XJdrTgoxSRQzll5L5BEvZ4JCGBDJtNiQEVrDJ4WwtNnTXBPxYx+sf6jYc3BRbyuqNJy69O5to09ckjJQwgZgWAFgOAAsB6lxdxN8vmXtOODcUU2BAEAQBAEAQBAEAQBAEAQBAEB7ifhIKNZMSWVgrvaToouibVRC8lOcdhtdGRaRnq8X1Va7Fu91W3cuUuHx6foV1xT1w968iv0c4e1rmm4cAQeRXYlWSMJQG0xZBs08ha4OG0eV+Sw0Cbc8EYhsIv5LmNtWuJKquvB9+hbWNXKcGc3140k6R4iZm5xFhxzs0evPyVhsu20RyzTeVcvBZdB6NEETIxnhGZ4uObneZurkridp4kBIQxIDYLABc5AZk8AN6AqVK8zSOnP+pZsY4QtJw+0cTullzG07lTqYXKPmW1pS0xz1ZMsbYWVBJ5eWWKWD0vICAIAgCAIAgCAIAgCAIAgCAIAgNqnIc0sK8vg8o01Fh6jl0lEaOqfTHKNxdLAf3Sbvj6tcT5G67nZ12rmgpdVwf37ynuKW7nw5PkSsLlPI5uxFZBssQG3E7ExzL7iR03j8fWtFekqkWmbKc3GWUUXVKkM876l+xpLWfO2OP1R4R1K2U4KEVFGKktTyX+miWw1krTxIDfjiWQQetdRcNpmnOUEyEbWwg+LzcfCOp4KFf3O4pNrm+CN9vS3k8dDFSR77W3AcB/mS4uvL+UvYI2VHPYQBAEAQBAEAQBAEAQBAEAQBAEAQHpjrEFGYaysETr5oU1NOJIv10R7yM8SBmw8nC462U/ZV56NW/i9V8H+vwINalrg49VyKnoqtEsbXjeMwdoIyLTzBuF25UEtA5AbkTlkGLSVUY2jB+sc4MjH7xvn0ABJ5AoDY0RQNijbG3Y0AdeJPMnNZME5TRICUp40BszSNjY57zZrWlzidwAuSsgplKXSudK8WfMQ6x2sjH6uPyGZ5uK5HaN1vajl0XBFza0dEfeyUAsqVvLyTj6sAIAgCAIAgCAIAgCAIAgCAIAgCAIAgNmkftadhXmS6mqpH+ZHONYaD0KsJAtDVOJHBk1rubyDxd3W67DY95vqOiXOPl+3IqbqlplqXJ+ZtwSK4IhIQuWQa2j/ANNKZvgNvHFwOfjk8yAAeDeaAsdNGsmCXpo0BJQxrIK5rVVd7I2mGbG2ln4bf0cR+cQXHk3mqzal1uqeiPOX2yVa0tcsvkjxTs3naVx9WXHSuhdxXUzLSeggCAIAgCAIAgCAIAgCAIAgCAIAgCAIACgMWseiWVtM6N2RIuCNrXtza8dD9l1ttLiVtWU4/aIdSmpJwfwOeaJqnEOZKMMsTjHI395uWIcjtHVd9TqRqRU48nxKeScXhm7WVBdhhYbPlvcjayMe7fy2ho5uC2HksNDCGtDWiwaAAOAAsAsmCYpWoCXpQgPWldItpoXSuF7ZNaNr3k2axvMmwWJSUU5PkZSy8IrFBSuAPeEOke4ySuGwvdtA/dAAaOQXFXl06s3Ufw7F5QpaI4JBVxKCwAgCAIAgCAIAgCAIAgCAIAgCAIAgCAIAgM1LLhPI7ViSyeKkdSKfr5oR7JW1dPG55yZMxgLnOZ8F4aNrmnLoeSvti38YZo1Hhc034+HxK26pOa1x59Sv6FrHML5Jaar7x52CnlIaxpOBgNvM8yuj9Kt/7kf+SIO7n4P5E7DrA0f7es/6035J6XQ/uR/5Ibqfg/kb0OtUY209Z/1ZvyT0u3/uR+aG6n4P5G/DrnEP9vWf9Wb8k9Lt/wC5H5obqfg/kfH1r6uVsjo5I4or90yRpY98jsjKWnMBoybzc5U21b6E4qlTeV1a8iZaUGnqkjfY2wXNylqZbJYPS8GQgCAIAgCAIAgCAIAgCAIAgCAIAgCAIAgCAIDYjqrCxF15cTVKll5R69KHxU0mN0/EelD4qaRun4j0ofFTSN0/E++lj4qaRun4mvO4ONwLL2m0sHuMMczwsHsIAgCAIAgCAIAgCAIAgCAIAgCAIAgCAIAgCAIAgCAIAgCAIAgCAIAgCAIAgCAIAgCAIAgCAgdeHPbRTSRyPjfG3G1zDY5HYeIIU7Zyi7iMZJNPhxNFzlU208YOUauab0hV1McArJWGTF4iS4DCxztn1V093bWlvRdV0k8frgqqNWrUmo6mWPWfRmlaOEzCufKxvu7XaWgm17G9xcqvs61jcVN26STfIkVqdenHVryfezvXueadtNVOD8d8ElgHBwF8LrZEEA57b/Y2psqlTpurSWMc0ZtLuUpaJkp2r1s9PHFLBNJGS8sc1rrNIsSDbio2xadKrOUKkU+GeJsvpSglKLwVjU2bSOkHSBtdJH3Yac7uviJG48lY38bS0UW6SeSNbutWbxPGCyVGq2lQ0lmknOcBk04m35Yrmyr431i3iVHCJLt6+OEyV1ydPHo0yNlfHNEyNxLXZk3a17XWyO0+YUawVOd5ocU4tv8AY23GpUc5w0cmh11r2uDvSZDYg2cbtNtxG8LqJbMtWmtCKlXNVPOo7nq/pdlXTsmZscMxva4e6aehXF3VvK3qunLp5F5SqKpBSRTNJV88Wm4YGzyGGSzzGXXaMQfdoHxbtvZW9KlSns6VRwWpcM/IhznKNyopvDOiKgLA5h2p61ywzRwU0roy1pdIWmxJd7lpPIAnzXSbGsKdSm6lWOc8slZe3EoyUYvBt9lOtElR3sNRIXvFnsc43Jbsc3yNj9Y8Fq21Ywo6alNYXJ4/I92NdzzGT4l80hCXxPa17mEtID2mzmm2RB6qkpSUZptZ9zJ01mLRwvROttc6eJrqmUh0rARi2gvAIXaV9n20acmoLk/Io6dxVcktT5nfCuHL4552oV9RTyU74J5GCQlrmB1m+EtsQNxs436BX+x6VKtCcakE8cUyvvZThKLi+ZPa/SSMoZJYpXxvjDXAsNr3cGkHiM1B2YoSuVCcU0+HE33TapOSeMFE7OdY6ueuZHNPI9ha8lrnXBs02yV3tWzoUrZyhBJ8PMg2lapKqlJnRdbqepkgDKRxZKZGDEDhwtzxEngufsZ0YVdVZZjh8Pf0LC4jOUcQ5lO09ofSdLTyTnSL3CNoJaA4XuQLXvzVtbXFlXqxpqilkiVaVanBy1lX1a01pCsqY6cVkrC/F4iSQMLHP2fVt5qyu7a0t6LquknjH5vBFo1KtSajqZeqXQOk4ZoXurHTxiVveMuW+EnM2JzHFUs7uyqU5RVJReOD95OjRrxkm5ZWeJelSk4IAgCAICC15976r6F34Kbs78VT7mi59lLscT1L0lHTVsM0pIYwuuQLnONzRl1IXY7QozrW8qcObx5opbeahUUnyLvrt2h089M+CnD3GQYS5zcIaLgm2dyclTbP2RVpVlUq4WCbc3kJwcY9TQ7LtVZnVDKqRpZFHdzCci9xBAsNthe9+i37Yv6apOjF5k+fuR4sreTmpvkT/bR+yxfTf0FQdge3l2+pv2h6i7lO7OtYvQnTHuZJsbWD9GL4cJdt9attq2fpKitSjjPMiWlbdN8GzomhtehUTMi9Fnjxm2Nw8IyJzy5Khr7L3VNz3kXjoiwp3euSjpaNztF97qj5rf5jVp2V+Lh99Ge7v2MjmOkdWseiqesjb4mBzZQN7e9fZ9uRyPI8l0dK903s6E3weMd8LgVk6GaEai+PzMvZdrL6NP3Mh/RTG2exsnwXdDsPlwXnbFlvqW8iv4o/mjNlX0T0vk/MsWsH/sFL8xn/ANFAtf8AxdTu/oSKv4uP34nQ66rbDG+R5s1jS49ALqhp03UmoR5ssJSUU2zlupegzpI1lVUDOUOjjJ3OdmSOTRgaPPgul2hdKzVKjT6Yb7fvxZWW9Lfa5y6lL0DpF9DVskIIMTy2Ru+18L29dvmFb3NGN1QcV1XB+RDpTdKpnwP0SJA5uJpuC24I2EEXBXA4alhnQZysn5s0J+0wfTR/xhfQrj2U+z8jnKfrrufpcr52dIc27YttH9I7+hdDsH/29l9Su2h/KWXtB97aj6Nv8xir9l/jId35MkXfsWcu7KffGP5kn8BXSba/CS7rzKyx9sjuq4ovCu9oXvdU/MH8bVYbL/Fw7/Rke79jI5P2X++dP/y/yJF0+2Pwc/h/kiqs/bR+Pkd6XEF6EAQBAEAQEFrz731X0LvwU3Z34qn3NFz7KXY492bsB0lTggEXfkcx+qeus2s2rSbXu80VFp7aP30JftX1c7icVEbbRTe6tsbINuW4EZ+tRdi3m9p7qT4x8v2N19R0S1rk/MneybWjG30OV3ibcwk727THflmRy6KFtux0vfwXB8+/j8TdY18rdy+BsdtH7LF9N/QVr2B7eXb6nraHqLuRXYkPHVfNj+96k/8A6H1afd/Q1bO5y+B1ZxAFzkBtOyy5lceCLUrWv8rX6Mnc0hzXRtLSDcEF7SCDvCsdmRcbyCfPL8mRrpp0W0Y+zqIP0XC1wu1zZAQdhBkeCFnasnG9k1z4eSMWiToJM5Hrnq+6hqXR/APiidxYTkOo2HpzXVWF2rmipdeT7/uVNxRdKeOnQltW9MPqtJ0T5M3sa2Iu3uwB9nHnYhRbu3jQs6sY8nl/PBto1HUrQb7Fv7XdLFsUdLHcvncC4DbhBsG+brermqrYdunOVeXKPn+yJd/UaioLqamiNG6bpomwwtgaxt7C8ZOZuSTfMrZXrbNrTc5uWX3PNOF1COmOCk666Kqopu8q2sa+e7rsIwktsHZDYcx61c7Pr0KlPRRbxHxIVxTqRlmfU6b2Vaa9IpO6cbvgIYebDfAfsI+quc2zbbqvrXKXH49SzsauunpfNHINIUj6Spcx2T4pMueE3a7ociurpVI3FFSXJoqJRdOeH0O76K1vo54xIJmNJF3Nc4Nc07wQfv3ria2z7ilPS4t+9dS8p3NOcc5KBrtpZmka+lp6Y42sfYvGwue5uIji1rW3v1V7s+3lZ21SrV4Nrl2XD5tkC5qKtVjGHEvPaJ73VPzG/wAxipdl/i4d/oybd+xkcu7KffGP5kn8BXS7a/CS7rzKyx9sjuhXFF4VnXqdsmjKhzHBzSzIjMG0jQc+oKsdnRlG8gpLDz9CNdNOjJo5X2X++dP/AMv8iRdNtj8HP4f5Iq7P20fj5HelxBehAEAQBAEBpaZ0eKiCSEktEjS0kbRfeFuoVnRqRqJcmeKkNcXHxKrq92cxUlRHO2Z7jHezSGgHE0t3fOVndbYncUnTcUs/rki0rKNOakmWfT2iGVcD4ZNjhkRta4bHDmCq62uJW9RVI9CTVpqpFxZTKXssjie2SOqla9hDmuAbcEbCrae3ZTi4ypppkONgovKkyx60asCuhjillILHYi5rR4jhts3bVAs712tRzhHn0JFahvYpNlcg7LGMvgqpm324bNv1sp8tuyl61NMjqwS5SZkf2Zgixragg7QTcLC23jiqUTPoP+5lmq9X2yUIo8ZDREyPHYYrR4c7bM8KroXbjc+kY45bx3JMqKdLd56YM+r2iRSU7IGuLgzFZxsCcTi7d1Wu6uHcVXUaxk9Uqe7goo1NbNWIq+NrJCWljsTXttcbiM9x/ALbZXs7WblHjnoeK9CNZYZBaD7NoqaeOdsz3GN2IAhtjkRu6qbcbanWpSpuKWTRTsYwkpZ5EnUanskrm1kkjnFpGGMgYRhHhHHI59VHhtGULZ28Y4z16m12ylV3jZZ1Wkkg9bNW46+Jsb3Fpa/E1wAJGViM9xH3BTbK9nazcorOVjBpr0FVjhkXqxqKKGXvIqh5uLOaWts4cDw6qTebUd1DROC9z8DVRtN1LKkb2tGp1PXWdICyQCwkZk63Bw2OHVabPaNa14R4rwZ7rW0KvF8yoDsi8X7V4eHd5+vF+Ctf+oeHs+Pf9iJ/p3H1vyLbqtqZT0JLmXfIRbvH2uBwaBkFVXm0q11wlwXgiXQtYUuK5kpp7RgqqeSBzi0SAAuGZFnA7+ijW1d0KqqJZwbKtPeQcSlRdlMbTdtTK08QGg+sK4lt6clh00yGtnpcpMzns1vka2o9f914/wBa/wDlEz6D/uZYP/GW+gehY3YcGDHYYvd4r22clB9Nl6V6RjjnOPhgkbhbrd5IfVzs7io6hk7ZnuLMVmkNAOJjmbvnKVdbYncUnScUs4/J5NNKyjTmpJl2VOTQgCAIAgCAIAgCAIAgCAIAgCAIAgCAIAgCAIAgCAIAgCAIAgCAIAgCAIAgCAIAgCAIAgCAIAgCAIAgCAIAgCAIAgCAIAgCAIAgCAIAgP/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p:cNvSpPr>
          <p:nvPr/>
        </p:nvSpPr>
        <p:spPr bwMode="auto">
          <a:xfrm>
            <a:off x="2667000" y="503027"/>
            <a:ext cx="490929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400" b="1">
                <a:latin typeface="Times New Roman" panose="02020603050405020304" pitchFamily="18" charset="0"/>
                <a:cs typeface="Times New Roman" panose="02020603050405020304" pitchFamily="18" charset="0"/>
              </a:rPr>
              <a:t>   </a:t>
            </a:r>
            <a:r>
              <a:rPr lang="en-US" altLang="en-US" b="1">
                <a:solidFill>
                  <a:srgbClr val="003399"/>
                </a:solidFill>
                <a:latin typeface="+mn-lt"/>
                <a:ea typeface="+mj-ea"/>
                <a:cs typeface="+mj-cs"/>
              </a:rPr>
              <a:t>Popular Courses</a:t>
            </a:r>
            <a:endParaRPr lang="en-IN" altLang="en-US" b="1">
              <a:solidFill>
                <a:srgbClr val="003399"/>
              </a:solidFill>
              <a:latin typeface="+mn-lt"/>
              <a:ea typeface="+mj-ea"/>
              <a:cs typeface="+mj-cs"/>
            </a:endParaRPr>
          </a:p>
        </p:txBody>
      </p:sp>
      <p:graphicFrame>
        <p:nvGraphicFramePr>
          <p:cNvPr id="7" name="Diagram 6"/>
          <p:cNvGraphicFramePr/>
          <p:nvPr>
            <p:extLst>
              <p:ext uri="{D42A27DB-BD31-4B8C-83A1-F6EECF244321}">
                <p14:modId xmlns:p14="http://schemas.microsoft.com/office/powerpoint/2010/main" val="1491913014"/>
              </p:ext>
            </p:extLst>
          </p:nvPr>
        </p:nvGraphicFramePr>
        <p:xfrm>
          <a:off x="46608" y="1112627"/>
          <a:ext cx="8442664" cy="3623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4087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0671F263-EEAC-46F1-B827-1928B76EE0EB}"/>
              </a:ext>
            </a:extLst>
          </p:cNvPr>
          <p:cNvPicPr>
            <a:picLocks noChangeAspect="1"/>
          </p:cNvPicPr>
          <p:nvPr/>
        </p:nvPicPr>
        <p:blipFill rotWithShape="1">
          <a:blip r:embed="rId2">
            <a:extLst>
              <a:ext uri="{28A0092B-C50C-407E-A947-70E740481C1C}">
                <a14:useLocalDpi xmlns:a14="http://schemas.microsoft.com/office/drawing/2010/main" val="0"/>
              </a:ext>
            </a:extLst>
          </a:blip>
          <a:srcRect l="39052" r="1465"/>
          <a:stretch/>
        </p:blipFill>
        <p:spPr>
          <a:xfrm>
            <a:off x="20" y="10"/>
            <a:ext cx="7252212" cy="6857990"/>
          </a:xfrm>
          <a:prstGeom prst="rect">
            <a:avLst/>
          </a:prstGeom>
        </p:spPr>
      </p:pic>
      <p:sp>
        <p:nvSpPr>
          <p:cNvPr id="74" name="Rectangle 7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p:cNvSpPr>
            <a:spLocks noGrp="1"/>
          </p:cNvSpPr>
          <p:nvPr>
            <p:ph type="title"/>
          </p:nvPr>
        </p:nvSpPr>
        <p:spPr>
          <a:xfrm>
            <a:off x="5943600" y="533400"/>
            <a:ext cx="2028442" cy="1075793"/>
          </a:xfrm>
        </p:spPr>
        <p:txBody>
          <a:bodyPr>
            <a:normAutofit fontScale="90000"/>
          </a:bodyPr>
          <a:lstStyle/>
          <a:p>
            <a:pPr eaLnBrk="1" hangingPunct="1"/>
            <a:r>
              <a:rPr lang="en-US" altLang="en-US" sz="3500" b="1">
                <a:latin typeface="+mn-lt"/>
              </a:rPr>
              <a:t>Intakes &amp; Deadlines</a:t>
            </a:r>
          </a:p>
        </p:txBody>
      </p:sp>
      <p:sp>
        <p:nvSpPr>
          <p:cNvPr id="10243" name="Rectangle 3"/>
          <p:cNvSpPr>
            <a:spLocks noGrp="1" noChangeArrowheads="1"/>
          </p:cNvSpPr>
          <p:nvPr>
            <p:ph idx="1"/>
          </p:nvPr>
        </p:nvSpPr>
        <p:spPr>
          <a:xfrm>
            <a:off x="5486400" y="1905000"/>
            <a:ext cx="3655313" cy="4271963"/>
          </a:xfrm>
        </p:spPr>
        <p:txBody>
          <a:bodyPr>
            <a:noAutofit/>
          </a:bodyPr>
          <a:lstStyle/>
          <a:p>
            <a:pPr eaLnBrk="1" hangingPunct="1">
              <a:lnSpc>
                <a:spcPct val="90000"/>
              </a:lnSpc>
              <a:buFont typeface="Wingdings" pitchFamily="2" charset="2"/>
              <a:buNone/>
              <a:defRPr/>
            </a:pPr>
            <a:r>
              <a:rPr lang="en-US" sz="1800" b="1">
                <a:cs typeface="Calibri" pitchFamily="34" charset="0"/>
              </a:rPr>
              <a:t>Two Intakes:</a:t>
            </a:r>
            <a:endParaRPr lang="en-US" sz="1800">
              <a:cs typeface="Calibri" pitchFamily="34" charset="0"/>
            </a:endParaRPr>
          </a:p>
          <a:p>
            <a:pPr eaLnBrk="1" hangingPunct="1">
              <a:lnSpc>
                <a:spcPct val="90000"/>
              </a:lnSpc>
              <a:buFont typeface="Wingdings" pitchFamily="2" charset="2"/>
              <a:buNone/>
              <a:defRPr/>
            </a:pPr>
            <a:r>
              <a:rPr lang="en-US" sz="1800">
                <a:cs typeface="Calibri" pitchFamily="34" charset="0"/>
              </a:rPr>
              <a:t>		</a:t>
            </a:r>
          </a:p>
          <a:p>
            <a:pPr eaLnBrk="1" hangingPunct="1">
              <a:lnSpc>
                <a:spcPct val="90000"/>
              </a:lnSpc>
              <a:buFont typeface="Wingdings" pitchFamily="2" charset="2"/>
              <a:buNone/>
              <a:defRPr/>
            </a:pPr>
            <a:r>
              <a:rPr lang="en-US" sz="1800">
                <a:latin typeface="Calibri" panose="020F0502020204030204" pitchFamily="34" charset="0"/>
                <a:cs typeface="Calibri" panose="020F0502020204030204" pitchFamily="34" charset="0"/>
              </a:rPr>
              <a:t>Summer - January/February</a:t>
            </a:r>
          </a:p>
          <a:p>
            <a:pPr eaLnBrk="1" hangingPunct="1">
              <a:lnSpc>
                <a:spcPct val="90000"/>
              </a:lnSpc>
              <a:buFont typeface="Wingdings" pitchFamily="2" charset="2"/>
              <a:buNone/>
              <a:defRPr/>
            </a:pPr>
            <a:r>
              <a:rPr lang="en-US" sz="1800">
                <a:latin typeface="Calibri" panose="020F0502020204030204" pitchFamily="34" charset="0"/>
                <a:cs typeface="Calibri" panose="020F0502020204030204" pitchFamily="34" charset="0"/>
              </a:rPr>
              <a:t>Winter - September/October</a:t>
            </a:r>
          </a:p>
          <a:p>
            <a:pPr eaLnBrk="1" hangingPunct="1">
              <a:lnSpc>
                <a:spcPct val="90000"/>
              </a:lnSpc>
              <a:buFont typeface="Wingdings" pitchFamily="2" charset="2"/>
              <a:buNone/>
              <a:defRPr/>
            </a:pPr>
            <a:endParaRPr lang="en-US" sz="1800">
              <a:cs typeface="Calibri" pitchFamily="34" charset="0"/>
            </a:endParaRPr>
          </a:p>
          <a:p>
            <a:pPr eaLnBrk="1" hangingPunct="1">
              <a:lnSpc>
                <a:spcPct val="90000"/>
              </a:lnSpc>
              <a:buNone/>
              <a:defRPr/>
            </a:pPr>
            <a:r>
              <a:rPr lang="en-US" sz="1800" b="1">
                <a:cs typeface="Calibri" pitchFamily="34" charset="0"/>
              </a:rPr>
              <a:t>General Deadlines for Applications:</a:t>
            </a:r>
          </a:p>
          <a:p>
            <a:pPr eaLnBrk="1" hangingPunct="1">
              <a:lnSpc>
                <a:spcPct val="90000"/>
              </a:lnSpc>
              <a:buNone/>
              <a:defRPr/>
            </a:pPr>
            <a:endParaRPr lang="en-US" sz="1800" b="1">
              <a:cs typeface="Calibri" pitchFamily="34" charset="0"/>
            </a:endParaRPr>
          </a:p>
          <a:p>
            <a:pPr eaLnBrk="1" hangingPunct="1">
              <a:lnSpc>
                <a:spcPct val="90000"/>
              </a:lnSpc>
              <a:buNone/>
              <a:defRPr/>
            </a:pPr>
            <a:r>
              <a:rPr lang="en-US" sz="1800">
                <a:latin typeface="Calibri" panose="020F0502020204030204" pitchFamily="34" charset="0"/>
                <a:cs typeface="Calibri" panose="020F0502020204030204" pitchFamily="34" charset="0"/>
              </a:rPr>
              <a:t>Summer - Up to 15</a:t>
            </a:r>
            <a:r>
              <a:rPr lang="en-US" sz="1800" baseline="30000">
                <a:latin typeface="Calibri" panose="020F0502020204030204" pitchFamily="34" charset="0"/>
                <a:cs typeface="Calibri" panose="020F0502020204030204" pitchFamily="34" charset="0"/>
              </a:rPr>
              <a:t>th</a:t>
            </a:r>
            <a:r>
              <a:rPr lang="en-US" sz="1800">
                <a:latin typeface="Calibri" panose="020F0502020204030204" pitchFamily="34" charset="0"/>
                <a:cs typeface="Calibri" panose="020F0502020204030204" pitchFamily="34" charset="0"/>
              </a:rPr>
              <a:t> November</a:t>
            </a:r>
          </a:p>
          <a:p>
            <a:pPr eaLnBrk="1" hangingPunct="1">
              <a:lnSpc>
                <a:spcPct val="90000"/>
              </a:lnSpc>
              <a:buFont typeface="Wingdings" pitchFamily="2" charset="2"/>
              <a:buNone/>
              <a:defRPr/>
            </a:pPr>
            <a:r>
              <a:rPr lang="en-US" sz="1800">
                <a:latin typeface="Calibri" panose="020F0502020204030204" pitchFamily="34" charset="0"/>
                <a:cs typeface="Calibri" panose="020F0502020204030204" pitchFamily="34" charset="0"/>
              </a:rPr>
              <a:t>Winter - Up to 15</a:t>
            </a:r>
            <a:r>
              <a:rPr lang="en-US" sz="1800" baseline="30000">
                <a:latin typeface="Calibri" panose="020F0502020204030204" pitchFamily="34" charset="0"/>
                <a:cs typeface="Calibri" panose="020F0502020204030204" pitchFamily="34" charset="0"/>
              </a:rPr>
              <a:t>th</a:t>
            </a:r>
            <a:r>
              <a:rPr lang="en-US" sz="1800">
                <a:latin typeface="Calibri" panose="020F0502020204030204" pitchFamily="34" charset="0"/>
                <a:cs typeface="Calibri" panose="020F0502020204030204" pitchFamily="34" charset="0"/>
              </a:rPr>
              <a:t> July</a:t>
            </a:r>
          </a:p>
          <a:p>
            <a:pPr eaLnBrk="1" hangingPunct="1">
              <a:lnSpc>
                <a:spcPct val="90000"/>
              </a:lnSpc>
              <a:buFont typeface="Wingdings" pitchFamily="2" charset="2"/>
              <a:buNone/>
              <a:defRPr/>
            </a:pPr>
            <a:endParaRPr lang="en-US" sz="1800">
              <a:latin typeface="Calibri" panose="020F0502020204030204" pitchFamily="34" charset="0"/>
              <a:cs typeface="Calibri" panose="020F0502020204030204" pitchFamily="34" charset="0"/>
            </a:endParaRPr>
          </a:p>
          <a:p>
            <a:pPr marL="0" indent="0">
              <a:lnSpc>
                <a:spcPct val="90000"/>
              </a:lnSpc>
              <a:buFont typeface="Arial" charset="0"/>
              <a:buNone/>
              <a:defRPr/>
            </a:pPr>
            <a:r>
              <a:rPr lang="en-US" sz="1800">
                <a:latin typeface="Calibri" panose="020F0502020204030204" pitchFamily="34" charset="0"/>
                <a:cs typeface="Calibri" panose="020F0502020204030204" pitchFamily="34" charset="0"/>
              </a:rPr>
              <a:t>Some institutions accept applications beyond deadlines on a case to case basis</a:t>
            </a:r>
            <a:r>
              <a:rPr lang="en-US" sz="1800">
                <a:cs typeface="Calibri"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a:extLst>
              <a:ext uri="{FF2B5EF4-FFF2-40B4-BE49-F238E27FC236}">
                <a16:creationId xmlns:a16="http://schemas.microsoft.com/office/drawing/2014/main" id="{B40FD479-CC43-449E-B54F-2F0A37AD940F}"/>
              </a:ext>
            </a:extLst>
          </p:cNvPr>
          <p:cNvSpPr>
            <a:spLocks noGrp="1"/>
          </p:cNvSpPr>
          <p:nvPr>
            <p:ph type="title"/>
          </p:nvPr>
        </p:nvSpPr>
        <p:spPr>
          <a:xfrm>
            <a:off x="4864025" y="471535"/>
            <a:ext cx="3296504" cy="1716255"/>
          </a:xfrm>
        </p:spPr>
        <p:txBody>
          <a:bodyPr anchor="b">
            <a:normAutofit/>
          </a:bodyPr>
          <a:lstStyle/>
          <a:p>
            <a:pPr eaLnBrk="1" hangingPunct="1"/>
            <a:r>
              <a:rPr lang="en-US" altLang="en-US" sz="4900" b="1">
                <a:latin typeface="+mn-lt"/>
              </a:rPr>
              <a:t>Duration &amp; Tuition Fees</a:t>
            </a:r>
          </a:p>
        </p:txBody>
      </p:sp>
      <p:sp>
        <p:nvSpPr>
          <p:cNvPr id="138" name="Rectangle 137">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222F8645-2BD3-41F1-A126-88F1CC367B10}"/>
              </a:ext>
            </a:extLst>
          </p:cNvPr>
          <p:cNvPicPr>
            <a:picLocks noChangeAspect="1"/>
          </p:cNvPicPr>
          <p:nvPr/>
        </p:nvPicPr>
        <p:blipFill rotWithShape="1">
          <a:blip r:embed="rId2">
            <a:extLst>
              <a:ext uri="{28A0092B-C50C-407E-A947-70E740481C1C}">
                <a14:useLocalDpi xmlns:a14="http://schemas.microsoft.com/office/drawing/2010/main" val="0"/>
              </a:ext>
            </a:extLst>
          </a:blip>
          <a:srcRect l="25465" r="32770"/>
          <a:stretch/>
        </p:blipFill>
        <p:spPr>
          <a:xfrm>
            <a:off x="209357" y="299509"/>
            <a:ext cx="3916219" cy="6258983"/>
          </a:xfrm>
          <a:prstGeom prst="rect">
            <a:avLst/>
          </a:prstGeom>
        </p:spPr>
      </p:pic>
      <p:sp>
        <p:nvSpPr>
          <p:cNvPr id="23555" name="Rectangle 3">
            <a:extLst>
              <a:ext uri="{FF2B5EF4-FFF2-40B4-BE49-F238E27FC236}">
                <a16:creationId xmlns:a16="http://schemas.microsoft.com/office/drawing/2014/main" id="{A69C5645-5D91-4E46-AD66-2B065BAE848F}"/>
              </a:ext>
            </a:extLst>
          </p:cNvPr>
          <p:cNvSpPr>
            <a:spLocks noGrp="1" noChangeArrowheads="1"/>
          </p:cNvSpPr>
          <p:nvPr>
            <p:ph idx="1"/>
          </p:nvPr>
        </p:nvSpPr>
        <p:spPr>
          <a:xfrm>
            <a:off x="4794437" y="2514600"/>
            <a:ext cx="3326041" cy="3841749"/>
          </a:xfrm>
        </p:spPr>
        <p:txBody>
          <a:bodyPr rtlCol="0" anchor="t">
            <a:normAutofit/>
          </a:bodyPr>
          <a:lstStyle/>
          <a:p>
            <a:pPr marL="0" indent="0">
              <a:lnSpc>
                <a:spcPct val="90000"/>
              </a:lnSpc>
              <a:buNone/>
              <a:defRPr/>
            </a:pPr>
            <a:r>
              <a:rPr lang="en-US" sz="1700" b="1">
                <a:solidFill>
                  <a:schemeClr val="tx1">
                    <a:alpha val="80000"/>
                  </a:schemeClr>
                </a:solidFill>
                <a:latin typeface="Calibri" panose="020F0502020204030204" pitchFamily="34" charset="0"/>
                <a:cs typeface="Calibri" panose="020F0502020204030204" pitchFamily="34" charset="0"/>
              </a:rPr>
              <a:t>Duration:</a:t>
            </a:r>
          </a:p>
          <a:p>
            <a:pPr>
              <a:lnSpc>
                <a:spcPct val="90000"/>
              </a:lnSpc>
              <a:buFont typeface="Arial" charset="0"/>
              <a:buChar char="•"/>
              <a:defRPr/>
            </a:pPr>
            <a:r>
              <a:rPr lang="en-US" sz="1700" b="1">
                <a:solidFill>
                  <a:schemeClr val="tx1">
                    <a:alpha val="80000"/>
                  </a:schemeClr>
                </a:solidFill>
                <a:latin typeface="Calibri" panose="020F0502020204030204" pitchFamily="34" charset="0"/>
                <a:cs typeface="Calibri" panose="020F0502020204030204" pitchFamily="34" charset="0"/>
              </a:rPr>
              <a:t>Bachelor’s course </a:t>
            </a:r>
            <a:r>
              <a:rPr lang="en-US" sz="1700">
                <a:solidFill>
                  <a:schemeClr val="tx1">
                    <a:alpha val="80000"/>
                  </a:schemeClr>
                </a:solidFill>
                <a:latin typeface="Calibri" panose="020F0502020204030204" pitchFamily="34" charset="0"/>
                <a:cs typeface="Calibri" panose="020F0502020204030204" pitchFamily="34" charset="0"/>
              </a:rPr>
              <a:t>– 3 or 4 years.</a:t>
            </a:r>
          </a:p>
          <a:p>
            <a:pPr>
              <a:lnSpc>
                <a:spcPct val="90000"/>
              </a:lnSpc>
              <a:defRPr/>
            </a:pPr>
            <a:r>
              <a:rPr lang="en-US" sz="1700" b="1">
                <a:solidFill>
                  <a:schemeClr val="tx1">
                    <a:alpha val="80000"/>
                  </a:schemeClr>
                </a:solidFill>
                <a:latin typeface="Calibri" panose="020F0502020204030204" pitchFamily="34" charset="0"/>
                <a:cs typeface="Calibri" panose="020F0502020204030204" pitchFamily="34" charset="0"/>
              </a:rPr>
              <a:t>Master’s course </a:t>
            </a:r>
            <a:r>
              <a:rPr lang="en-US" sz="1700">
                <a:solidFill>
                  <a:schemeClr val="tx1">
                    <a:alpha val="80000"/>
                  </a:schemeClr>
                </a:solidFill>
                <a:latin typeface="Calibri" panose="020F0502020204030204" pitchFamily="34" charset="0"/>
                <a:cs typeface="Calibri" panose="020F0502020204030204" pitchFamily="34" charset="0"/>
              </a:rPr>
              <a:t>– 1 year or 2 years.</a:t>
            </a:r>
          </a:p>
          <a:p>
            <a:pPr>
              <a:lnSpc>
                <a:spcPct val="90000"/>
              </a:lnSpc>
              <a:buNone/>
              <a:defRPr/>
            </a:pPr>
            <a:endParaRPr lang="en-US" sz="1700">
              <a:solidFill>
                <a:schemeClr val="tx1">
                  <a:alpha val="80000"/>
                </a:schemeClr>
              </a:solidFill>
              <a:latin typeface="Calibri" panose="020F0502020204030204" pitchFamily="34" charset="0"/>
              <a:cs typeface="Calibri" panose="020F0502020204030204" pitchFamily="34" charset="0"/>
            </a:endParaRPr>
          </a:p>
          <a:p>
            <a:pPr marL="0" indent="0">
              <a:lnSpc>
                <a:spcPct val="90000"/>
              </a:lnSpc>
              <a:buNone/>
              <a:defRPr/>
            </a:pPr>
            <a:r>
              <a:rPr lang="en-US" sz="1700" b="1">
                <a:solidFill>
                  <a:schemeClr val="tx1">
                    <a:alpha val="80000"/>
                  </a:schemeClr>
                </a:solidFill>
                <a:latin typeface="Calibri" panose="020F0502020204030204" pitchFamily="34" charset="0"/>
                <a:cs typeface="Calibri" panose="020F0502020204030204" pitchFamily="34" charset="0"/>
              </a:rPr>
              <a:t>Tuition Fees:</a:t>
            </a:r>
          </a:p>
          <a:p>
            <a:pPr>
              <a:lnSpc>
                <a:spcPct val="90000"/>
              </a:lnSpc>
              <a:buFont typeface="Arial" charset="0"/>
              <a:buChar char="•"/>
              <a:defRPr/>
            </a:pPr>
            <a:r>
              <a:rPr lang="en-US" sz="1700" b="1">
                <a:solidFill>
                  <a:schemeClr val="tx1">
                    <a:alpha val="80000"/>
                  </a:schemeClr>
                </a:solidFill>
                <a:latin typeface="Calibri" panose="020F0502020204030204" pitchFamily="34" charset="0"/>
                <a:cs typeface="Calibri" panose="020F0502020204030204" pitchFamily="34" charset="0"/>
              </a:rPr>
              <a:t>Bachelor’s course – </a:t>
            </a:r>
            <a:r>
              <a:rPr lang="en-US" sz="1700">
                <a:solidFill>
                  <a:schemeClr val="tx1">
                    <a:alpha val="80000"/>
                  </a:schemeClr>
                </a:solidFill>
                <a:latin typeface="Calibri" panose="020F0502020204030204" pitchFamily="34" charset="0"/>
                <a:cs typeface="Calibri" panose="020F0502020204030204" pitchFamily="34" charset="0"/>
              </a:rPr>
              <a:t>Approx. </a:t>
            </a:r>
            <a:r>
              <a:rPr lang="en-IN" sz="1700">
                <a:solidFill>
                  <a:schemeClr val="tx1">
                    <a:alpha val="80000"/>
                  </a:schemeClr>
                </a:solidFill>
                <a:latin typeface="Calibri" panose="020F0502020204030204" pitchFamily="34" charset="0"/>
                <a:cs typeface="Calibri" panose="020F0502020204030204" pitchFamily="34" charset="0"/>
              </a:rPr>
              <a:t>€</a:t>
            </a:r>
            <a:r>
              <a:rPr lang="en-US" sz="1700">
                <a:solidFill>
                  <a:schemeClr val="tx1">
                    <a:alpha val="80000"/>
                  </a:schemeClr>
                </a:solidFill>
                <a:latin typeface="Calibri" panose="020F0502020204030204" pitchFamily="34" charset="0"/>
                <a:cs typeface="Calibri" panose="020F0502020204030204" pitchFamily="34" charset="0"/>
              </a:rPr>
              <a:t>9,000 to </a:t>
            </a:r>
            <a:r>
              <a:rPr lang="en-IN" sz="1700">
                <a:solidFill>
                  <a:schemeClr val="tx1">
                    <a:alpha val="80000"/>
                  </a:schemeClr>
                </a:solidFill>
                <a:latin typeface="Calibri" panose="020F0502020204030204" pitchFamily="34" charset="0"/>
                <a:cs typeface="Calibri" panose="020F0502020204030204" pitchFamily="34" charset="0"/>
              </a:rPr>
              <a:t>€1</a:t>
            </a:r>
            <a:r>
              <a:rPr lang="en-US" sz="1700">
                <a:solidFill>
                  <a:schemeClr val="tx1">
                    <a:alpha val="80000"/>
                  </a:schemeClr>
                </a:solidFill>
                <a:latin typeface="Calibri" panose="020F0502020204030204" pitchFamily="34" charset="0"/>
                <a:cs typeface="Calibri" panose="020F0502020204030204" pitchFamily="34" charset="0"/>
              </a:rPr>
              <a:t>2,000 per year (₹7 Lakhs to ₹10 Lakhs approx.).</a:t>
            </a:r>
          </a:p>
          <a:p>
            <a:pPr>
              <a:lnSpc>
                <a:spcPct val="90000"/>
              </a:lnSpc>
              <a:buFont typeface="Arial" charset="0"/>
              <a:buChar char="•"/>
              <a:defRPr/>
            </a:pPr>
            <a:r>
              <a:rPr lang="en-US" sz="1700" b="1">
                <a:solidFill>
                  <a:schemeClr val="tx1">
                    <a:alpha val="80000"/>
                  </a:schemeClr>
                </a:solidFill>
                <a:latin typeface="Calibri" panose="020F0502020204030204" pitchFamily="34" charset="0"/>
                <a:cs typeface="Calibri" panose="020F0502020204030204" pitchFamily="34" charset="0"/>
              </a:rPr>
              <a:t>Master’s course</a:t>
            </a:r>
            <a:r>
              <a:rPr lang="en-US" sz="1700">
                <a:solidFill>
                  <a:schemeClr val="tx1">
                    <a:alpha val="80000"/>
                  </a:schemeClr>
                </a:solidFill>
                <a:latin typeface="Calibri" panose="020F0502020204030204" pitchFamily="34" charset="0"/>
                <a:cs typeface="Calibri" panose="020F0502020204030204" pitchFamily="34" charset="0"/>
              </a:rPr>
              <a:t> – Approx. </a:t>
            </a:r>
            <a:r>
              <a:rPr lang="en-IN" sz="1700">
                <a:solidFill>
                  <a:schemeClr val="tx1">
                    <a:alpha val="80000"/>
                  </a:schemeClr>
                </a:solidFill>
                <a:latin typeface="Calibri" panose="020F0502020204030204" pitchFamily="34" charset="0"/>
                <a:cs typeface="Calibri" panose="020F0502020204030204" pitchFamily="34" charset="0"/>
              </a:rPr>
              <a:t>€</a:t>
            </a:r>
            <a:r>
              <a:rPr lang="en-US" sz="1700">
                <a:solidFill>
                  <a:schemeClr val="tx1">
                    <a:alpha val="80000"/>
                  </a:schemeClr>
                </a:solidFill>
                <a:latin typeface="Calibri" panose="020F0502020204030204" pitchFamily="34" charset="0"/>
                <a:cs typeface="Calibri" panose="020F0502020204030204" pitchFamily="34" charset="0"/>
              </a:rPr>
              <a:t>9,000 to </a:t>
            </a:r>
            <a:r>
              <a:rPr lang="en-IN" sz="1700">
                <a:solidFill>
                  <a:schemeClr val="tx1">
                    <a:alpha val="80000"/>
                  </a:schemeClr>
                </a:solidFill>
                <a:latin typeface="Calibri" panose="020F0502020204030204" pitchFamily="34" charset="0"/>
                <a:cs typeface="Calibri" panose="020F0502020204030204" pitchFamily="34" charset="0"/>
              </a:rPr>
              <a:t>€</a:t>
            </a:r>
            <a:r>
              <a:rPr lang="en-US" sz="1700">
                <a:solidFill>
                  <a:schemeClr val="tx1">
                    <a:alpha val="80000"/>
                  </a:schemeClr>
                </a:solidFill>
                <a:latin typeface="Calibri" panose="020F0502020204030204" pitchFamily="34" charset="0"/>
                <a:cs typeface="Calibri" panose="020F0502020204030204" pitchFamily="34" charset="0"/>
              </a:rPr>
              <a:t>15,000 per year (₹7 Lakhs to ₹12 Lakhs approx.).</a:t>
            </a:r>
          </a:p>
          <a:p>
            <a:pPr lvl="1">
              <a:lnSpc>
                <a:spcPct val="90000"/>
              </a:lnSpc>
              <a:buFont typeface="Arial" charset="0"/>
              <a:buChar char="–"/>
              <a:defRPr/>
            </a:pPr>
            <a:endParaRPr lang="en-US" sz="1700">
              <a:solidFill>
                <a:schemeClr val="tx1">
                  <a:alpha val="80000"/>
                </a:schemeClr>
              </a:solidFill>
            </a:endParaRPr>
          </a:p>
        </p:txBody>
      </p:sp>
      <p:cxnSp>
        <p:nvCxnSpPr>
          <p:cNvPr id="140" name="Straight Connector 13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02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p:cNvSpPr>
            <a:spLocks noGrp="1"/>
          </p:cNvSpPr>
          <p:nvPr>
            <p:ph type="title"/>
          </p:nvPr>
        </p:nvSpPr>
        <p:spPr>
          <a:xfrm>
            <a:off x="4038917" y="-211549"/>
            <a:ext cx="4639515" cy="1135737"/>
          </a:xfrm>
        </p:spPr>
        <p:txBody>
          <a:bodyPr vert="horz" lIns="91440" tIns="45720" rIns="91440" bIns="45720" rtlCol="0" anchor="ctr">
            <a:normAutofit/>
          </a:bodyPr>
          <a:lstStyle/>
          <a:p>
            <a:pPr eaLnBrk="1" hangingPunct="1">
              <a:lnSpc>
                <a:spcPct val="90000"/>
              </a:lnSpc>
            </a:pPr>
            <a:r>
              <a:rPr lang="en-US" altLang="en-US" sz="3100" b="1" dirty="0"/>
              <a:t>Represented Institutions</a:t>
            </a:r>
          </a:p>
        </p:txBody>
      </p:sp>
      <p:pic>
        <p:nvPicPr>
          <p:cNvPr id="4" name="Picture 3" descr="A picture containing sky, outdoor, building, statue&#10;&#10;Description automatically generated">
            <a:extLst>
              <a:ext uri="{FF2B5EF4-FFF2-40B4-BE49-F238E27FC236}">
                <a16:creationId xmlns:a16="http://schemas.microsoft.com/office/drawing/2014/main" id="{CBA5A68F-BCCC-4381-8571-BFBC784E092A}"/>
              </a:ext>
            </a:extLst>
          </p:cNvPr>
          <p:cNvPicPr>
            <a:picLocks noChangeAspect="1"/>
          </p:cNvPicPr>
          <p:nvPr/>
        </p:nvPicPr>
        <p:blipFill rotWithShape="1">
          <a:blip r:embed="rId2">
            <a:extLst>
              <a:ext uri="{28A0092B-C50C-407E-A947-70E740481C1C}">
                <a14:useLocalDpi xmlns:a14="http://schemas.microsoft.com/office/drawing/2010/main" val="0"/>
              </a:ext>
            </a:extLst>
          </a:blip>
          <a:srcRect l="39357" r="12445" b="-1"/>
          <a:stretch/>
        </p:blipFill>
        <p:spPr>
          <a:xfrm>
            <a:off x="-1" y="10"/>
            <a:ext cx="3840481" cy="6857990"/>
          </a:xfrm>
          <a:prstGeom prst="rect">
            <a:avLst/>
          </a:prstGeom>
        </p:spPr>
      </p:pic>
      <p:grpSp>
        <p:nvGrpSpPr>
          <p:cNvPr id="80" name="Group 79">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713128"/>
            <a:ext cx="801651" cy="2126625"/>
            <a:chOff x="10918968" y="713127"/>
            <a:chExt cx="1273032" cy="2532832"/>
          </a:xfrm>
        </p:grpSpPr>
        <p:sp>
          <p:nvSpPr>
            <p:cNvPr id="81" name="Rectangle 8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39" name="Rectangle 3"/>
          <p:cNvSpPr>
            <a:spLocks noGrp="1"/>
          </p:cNvSpPr>
          <p:nvPr>
            <p:ph sz="half" idx="1"/>
          </p:nvPr>
        </p:nvSpPr>
        <p:spPr>
          <a:xfrm>
            <a:off x="3890870" y="609921"/>
            <a:ext cx="5618890" cy="6459628"/>
          </a:xfrm>
        </p:spPr>
        <p:txBody>
          <a:bodyPr vert="horz" lIns="91440" tIns="45720" rIns="91440" bIns="45720" rtlCol="0">
            <a:normAutofit/>
          </a:bodyPr>
          <a:lstStyle/>
          <a:p>
            <a:pPr lvl="0" indent="-228600" eaLnBrk="1" hangingPunct="1">
              <a:lnSpc>
                <a:spcPct val="90000"/>
              </a:lnSpc>
              <a:spcBef>
                <a:spcPts val="0"/>
              </a:spcBef>
            </a:pPr>
            <a:endParaRPr lang="en-US" sz="700" dirty="0"/>
          </a:p>
          <a:p>
            <a:pPr lvl="0" indent="-228600" eaLnBrk="1" hangingPunct="1">
              <a:lnSpc>
                <a:spcPct val="110000"/>
              </a:lnSpc>
              <a:spcBef>
                <a:spcPts val="0"/>
              </a:spcBef>
            </a:pPr>
            <a:r>
              <a:rPr lang="en-US" sz="1900" dirty="0"/>
              <a:t>Queen Mary University of London Institute in Paris</a:t>
            </a:r>
          </a:p>
          <a:p>
            <a:pPr lvl="0" indent="-228600" eaLnBrk="1" hangingPunct="1">
              <a:lnSpc>
                <a:spcPct val="110000"/>
              </a:lnSpc>
              <a:spcBef>
                <a:spcPts val="0"/>
              </a:spcBef>
            </a:pPr>
            <a:r>
              <a:rPr lang="en-US" sz="1900" dirty="0"/>
              <a:t>Skema Business School</a:t>
            </a:r>
          </a:p>
          <a:p>
            <a:pPr lvl="0" indent="-228600" eaLnBrk="1" hangingPunct="1">
              <a:lnSpc>
                <a:spcPct val="110000"/>
              </a:lnSpc>
              <a:spcBef>
                <a:spcPts val="0"/>
              </a:spcBef>
            </a:pPr>
            <a:r>
              <a:rPr lang="en-US" sz="1900" dirty="0"/>
              <a:t>Rennes School of Business</a:t>
            </a:r>
          </a:p>
          <a:p>
            <a:pPr lvl="0" indent="-228600" eaLnBrk="1" hangingPunct="1">
              <a:lnSpc>
                <a:spcPct val="110000"/>
              </a:lnSpc>
              <a:spcBef>
                <a:spcPts val="0"/>
              </a:spcBef>
            </a:pPr>
            <a:r>
              <a:rPr lang="en-US" sz="1900" dirty="0"/>
              <a:t>NEOMA Business School</a:t>
            </a:r>
          </a:p>
          <a:p>
            <a:pPr lvl="0" indent="-228600" eaLnBrk="1" hangingPunct="1">
              <a:lnSpc>
                <a:spcPct val="110000"/>
              </a:lnSpc>
              <a:spcBef>
                <a:spcPts val="0"/>
              </a:spcBef>
            </a:pPr>
            <a:r>
              <a:rPr lang="en-US" sz="1900" dirty="0"/>
              <a:t>ESSCA School of Management</a:t>
            </a:r>
          </a:p>
          <a:p>
            <a:pPr lvl="0" indent="-228600" eaLnBrk="1" hangingPunct="1">
              <a:lnSpc>
                <a:spcPct val="110000"/>
              </a:lnSpc>
              <a:spcBef>
                <a:spcPts val="0"/>
              </a:spcBef>
            </a:pPr>
            <a:r>
              <a:rPr lang="en-US" sz="1900" dirty="0"/>
              <a:t>Burgundy School of Business</a:t>
            </a:r>
          </a:p>
          <a:p>
            <a:pPr lvl="0" indent="-228600" eaLnBrk="1" hangingPunct="1">
              <a:lnSpc>
                <a:spcPct val="110000"/>
              </a:lnSpc>
              <a:spcBef>
                <a:spcPts val="0"/>
              </a:spcBef>
            </a:pPr>
            <a:r>
              <a:rPr lang="en-US" sz="1900" dirty="0"/>
              <a:t>Instituto Marangoni fashion and design school</a:t>
            </a:r>
          </a:p>
          <a:p>
            <a:pPr lvl="0" indent="-228600" eaLnBrk="1" hangingPunct="1">
              <a:lnSpc>
                <a:spcPct val="110000"/>
              </a:lnSpc>
              <a:spcBef>
                <a:spcPts val="0"/>
              </a:spcBef>
            </a:pPr>
            <a:r>
              <a:rPr lang="en-US" sz="1900" dirty="0" err="1"/>
              <a:t>Excelia</a:t>
            </a:r>
            <a:r>
              <a:rPr lang="en-US" sz="1900" dirty="0"/>
              <a:t> Group, La Rochelle</a:t>
            </a:r>
          </a:p>
          <a:p>
            <a:pPr lvl="0" indent="-228600" eaLnBrk="1" hangingPunct="1">
              <a:lnSpc>
                <a:spcPct val="110000"/>
              </a:lnSpc>
              <a:spcBef>
                <a:spcPts val="0"/>
              </a:spcBef>
            </a:pPr>
            <a:r>
              <a:rPr lang="en-US" sz="1900" dirty="0"/>
              <a:t>EM Normandie Business </a:t>
            </a:r>
            <a:r>
              <a:rPr lang="en-US" sz="1900" dirty="0" err="1"/>
              <a:t>school,Paris</a:t>
            </a:r>
            <a:endParaRPr lang="en-US" sz="1900" dirty="0"/>
          </a:p>
          <a:p>
            <a:pPr lvl="0" indent="-228600" eaLnBrk="1" hangingPunct="1">
              <a:lnSpc>
                <a:spcPct val="110000"/>
              </a:lnSpc>
              <a:spcBef>
                <a:spcPts val="0"/>
              </a:spcBef>
            </a:pPr>
            <a:r>
              <a:rPr lang="en-US" sz="1900" dirty="0"/>
              <a:t>Berlin School of Business and Innovation, Paris</a:t>
            </a:r>
          </a:p>
          <a:p>
            <a:pPr lvl="0" indent="-228600" eaLnBrk="1" hangingPunct="1">
              <a:lnSpc>
                <a:spcPct val="110000"/>
              </a:lnSpc>
              <a:spcBef>
                <a:spcPts val="0"/>
              </a:spcBef>
            </a:pPr>
            <a:r>
              <a:rPr lang="en-US" sz="1900" dirty="0" err="1"/>
              <a:t>Institut</a:t>
            </a:r>
            <a:r>
              <a:rPr lang="en-US" sz="1900" dirty="0"/>
              <a:t> </a:t>
            </a:r>
            <a:r>
              <a:rPr lang="en-US" sz="1900" dirty="0" err="1"/>
              <a:t>supérieur</a:t>
            </a:r>
            <a:r>
              <a:rPr lang="en-US" sz="1900" dirty="0"/>
              <a:t> du commerce de Paris - ISC, Paris</a:t>
            </a:r>
          </a:p>
          <a:p>
            <a:pPr lvl="0" indent="-228600" eaLnBrk="1" hangingPunct="1">
              <a:lnSpc>
                <a:spcPct val="110000"/>
              </a:lnSpc>
              <a:spcBef>
                <a:spcPts val="0"/>
              </a:spcBef>
            </a:pPr>
            <a:r>
              <a:rPr lang="en-US" sz="1900" dirty="0" err="1"/>
              <a:t>Esigelec</a:t>
            </a:r>
            <a:r>
              <a:rPr lang="en-US" sz="1900" dirty="0"/>
              <a:t> Graduate School of Engineering</a:t>
            </a:r>
          </a:p>
          <a:p>
            <a:pPr lvl="0" indent="-228600" eaLnBrk="1" hangingPunct="1">
              <a:lnSpc>
                <a:spcPct val="110000"/>
              </a:lnSpc>
              <a:spcBef>
                <a:spcPts val="0"/>
              </a:spcBef>
            </a:pPr>
            <a:r>
              <a:rPr lang="en-US" sz="1900" dirty="0"/>
              <a:t>De Vinci Higher Education</a:t>
            </a:r>
          </a:p>
          <a:p>
            <a:pPr lvl="0" indent="-228600" eaLnBrk="1" hangingPunct="1">
              <a:lnSpc>
                <a:spcPct val="110000"/>
              </a:lnSpc>
              <a:spcBef>
                <a:spcPts val="0"/>
              </a:spcBef>
            </a:pPr>
            <a:r>
              <a:rPr lang="en-US" sz="1900" dirty="0"/>
              <a:t>College de Paris</a:t>
            </a:r>
          </a:p>
          <a:p>
            <a:pPr lvl="0" indent="-228600" eaLnBrk="1" hangingPunct="1">
              <a:lnSpc>
                <a:spcPct val="110000"/>
              </a:lnSpc>
              <a:spcBef>
                <a:spcPts val="0"/>
              </a:spcBef>
            </a:pPr>
            <a:r>
              <a:rPr lang="en-US" sz="1900" dirty="0"/>
              <a:t>IDRAC Business School, France</a:t>
            </a:r>
          </a:p>
          <a:p>
            <a:pPr lvl="0" indent="-228600" eaLnBrk="1" hangingPunct="1">
              <a:lnSpc>
                <a:spcPct val="110000"/>
              </a:lnSpc>
              <a:spcBef>
                <a:spcPts val="0"/>
              </a:spcBef>
            </a:pPr>
            <a:r>
              <a:rPr lang="en-US" sz="1900" dirty="0"/>
              <a:t>The American Business School</a:t>
            </a:r>
          </a:p>
          <a:p>
            <a:pPr lvl="0" indent="-228600" eaLnBrk="1" hangingPunct="1">
              <a:lnSpc>
                <a:spcPct val="110000"/>
              </a:lnSpc>
              <a:spcBef>
                <a:spcPts val="0"/>
              </a:spcBef>
            </a:pPr>
            <a:r>
              <a:rPr lang="en-US" sz="1900" dirty="0"/>
              <a:t>Le Cordon Bleu</a:t>
            </a:r>
          </a:p>
          <a:p>
            <a:pPr lvl="0" indent="-228600" eaLnBrk="1" hangingPunct="1">
              <a:lnSpc>
                <a:spcPct val="110000"/>
              </a:lnSpc>
              <a:spcBef>
                <a:spcPts val="0"/>
              </a:spcBef>
            </a:pPr>
            <a:r>
              <a:rPr lang="en-US" sz="1900" dirty="0"/>
              <a:t>Airways Aviation, France</a:t>
            </a:r>
          </a:p>
          <a:p>
            <a:pPr lvl="0" indent="-228600" eaLnBrk="1" hangingPunct="1">
              <a:lnSpc>
                <a:spcPct val="110000"/>
              </a:lnSpc>
              <a:spcBef>
                <a:spcPts val="0"/>
              </a:spcBef>
            </a:pPr>
            <a:r>
              <a:rPr lang="en-US" sz="1900" dirty="0"/>
              <a:t>Ecole Ducasse, Paris</a:t>
            </a:r>
            <a:endParaRPr lang="en-US" altLang="en-US" sz="1900" dirty="0"/>
          </a:p>
        </p:txBody>
      </p:sp>
      <p:sp>
        <p:nvSpPr>
          <p:cNvPr id="84" name="Isosceles Triangle 8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75493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98182"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6B403DC-D455-4E2A-CAC5-7BFF82313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0" y="6271934"/>
            <a:ext cx="2527876" cy="571630"/>
          </a:xfrm>
          <a:prstGeom prst="rect">
            <a:avLst/>
          </a:prstGeom>
        </p:spPr>
      </p:pic>
    </p:spTree>
    <p:extLst>
      <p:ext uri="{BB962C8B-B14F-4D97-AF65-F5344CB8AC3E}">
        <p14:creationId xmlns:p14="http://schemas.microsoft.com/office/powerpoint/2010/main" val="805479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6b24143-0de2-4c5a-b05e-2e6859d8ef3d">
      <UserInfo>
        <DisplayName>Minal Jaiswal</DisplayName>
        <AccountId>102</AccountId>
        <AccountType/>
      </UserInfo>
      <UserInfo>
        <DisplayName>Akanksha Meshram</DisplayName>
        <AccountId>123</AccountId>
        <AccountType/>
      </UserInfo>
      <UserInfo>
        <DisplayName>Shrunga  Sharma</DisplayName>
        <AccountId>156</AccountId>
        <AccountType/>
      </UserInfo>
    </SharedWithUsers>
    <lcf76f155ced4ddcb4097134ff3c332f xmlns="0fe6e073-fbcf-4c9f-9467-c4294a786ad2">
      <Terms xmlns="http://schemas.microsoft.com/office/infopath/2007/PartnerControls"/>
    </lcf76f155ced4ddcb4097134ff3c332f>
    <TaxCatchAll xmlns="b6b24143-0de2-4c5a-b05e-2e6859d8ef3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B8F660E2FD5A4F9C25F557691C2E7B" ma:contentTypeVersion="16" ma:contentTypeDescription="Create a new document." ma:contentTypeScope="" ma:versionID="2a70c30cce085f8d3acd7df1df394991">
  <xsd:schema xmlns:xsd="http://www.w3.org/2001/XMLSchema" xmlns:xs="http://www.w3.org/2001/XMLSchema" xmlns:p="http://schemas.microsoft.com/office/2006/metadata/properties" xmlns:ns2="0fe6e073-fbcf-4c9f-9467-c4294a786ad2" xmlns:ns3="b6b24143-0de2-4c5a-b05e-2e6859d8ef3d" targetNamespace="http://schemas.microsoft.com/office/2006/metadata/properties" ma:root="true" ma:fieldsID="c7ea453b1b20d3d2a4f5b929fb30edba" ns2:_="" ns3:_="">
    <xsd:import namespace="0fe6e073-fbcf-4c9f-9467-c4294a786ad2"/>
    <xsd:import namespace="b6b24143-0de2-4c5a-b05e-2e6859d8ef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e6e073-fbcf-4c9f-9467-c4294a786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d4bf3da-1bef-4c25-a990-26166b052b3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6b24143-0de2-4c5a-b05e-2e6859d8ef3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713a8a8-ae84-42fb-8a83-2ec816f39085}" ma:internalName="TaxCatchAll" ma:showField="CatchAllData" ma:web="b6b24143-0de2-4c5a-b05e-2e6859d8ef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5A3C70-FC6E-4B32-B8E6-44E26F0DF2AA}">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b6b24143-0de2-4c5a-b05e-2e6859d8ef3d"/>
    <ds:schemaRef ds:uri="0fe6e073-fbcf-4c9f-9467-c4294a786ad2"/>
    <ds:schemaRef ds:uri="http://www.w3.org/XML/1998/namespace"/>
  </ds:schemaRefs>
</ds:datastoreItem>
</file>

<file path=customXml/itemProps2.xml><?xml version="1.0" encoding="utf-8"?>
<ds:datastoreItem xmlns:ds="http://schemas.openxmlformats.org/officeDocument/2006/customXml" ds:itemID="{4C7851D3-E0E7-4D12-9227-F43B41F022F4}">
  <ds:schemaRefs>
    <ds:schemaRef ds:uri="http://schemas.microsoft.com/sharepoint/v3/contenttype/forms"/>
  </ds:schemaRefs>
</ds:datastoreItem>
</file>

<file path=customXml/itemProps3.xml><?xml version="1.0" encoding="utf-8"?>
<ds:datastoreItem xmlns:ds="http://schemas.openxmlformats.org/officeDocument/2006/customXml" ds:itemID="{136D851F-CFB1-4EC1-A05F-66905936E121}">
  <ds:schemaRefs>
    <ds:schemaRef ds:uri="0fe6e073-fbcf-4c9f-9467-c4294a786ad2"/>
    <ds:schemaRef ds:uri="b6b24143-0de2-4c5a-b05e-2e6859d8ef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513</TotalTime>
  <Words>2038</Words>
  <Application>Microsoft Office PowerPoint</Application>
  <PresentationFormat>On-screen Show (4:3)</PresentationFormat>
  <Paragraphs>240</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Meiryo UI</vt:lpstr>
      <vt:lpstr>Arial</vt:lpstr>
      <vt:lpstr>Book Antiqua</vt:lpstr>
      <vt:lpstr>Calibri</vt:lpstr>
      <vt:lpstr>Times New Roman</vt:lpstr>
      <vt:lpstr>Wingdings</vt:lpstr>
      <vt:lpstr>Office Theme</vt:lpstr>
      <vt:lpstr>PowerPoint Presentation</vt:lpstr>
      <vt:lpstr>About France</vt:lpstr>
      <vt:lpstr>About France</vt:lpstr>
      <vt:lpstr>PowerPoint Presentation</vt:lpstr>
      <vt:lpstr>Why Study in France?</vt:lpstr>
      <vt:lpstr>PowerPoint Presentation</vt:lpstr>
      <vt:lpstr>Intakes &amp; Deadlines</vt:lpstr>
      <vt:lpstr>Duration &amp; Tuition Fees</vt:lpstr>
      <vt:lpstr>Represented Institutions</vt:lpstr>
      <vt:lpstr>  Documents Required</vt:lpstr>
      <vt:lpstr>Application Requirements</vt:lpstr>
      <vt:lpstr>PowerPoint Presentation</vt:lpstr>
      <vt:lpstr>PowerPoint Presentation</vt:lpstr>
      <vt:lpstr>FRANCE VISA PROCESS</vt:lpstr>
      <vt:lpstr>Candidates needs to face an interview for a France student VISA: </vt:lpstr>
      <vt:lpstr>FRANCE VISA PROCEDURE</vt:lpstr>
      <vt:lpstr>FRANCE VISA PROCEDURE</vt:lpstr>
      <vt:lpstr>FRANCE VISA PROCEDURE</vt:lpstr>
      <vt:lpstr>PowerPoint Presentation</vt:lpstr>
      <vt:lpstr>PowerPoint Presentation</vt:lpstr>
      <vt:lpstr>PowerPoint Presentation</vt:lpstr>
      <vt:lpstr>FRANCE VISA PROCEDURE</vt:lpstr>
      <vt:lpstr>FRANCE VISA PROCEDURE</vt:lpstr>
      <vt:lpstr>FRANCE VISA PROCEDURE</vt:lpstr>
      <vt:lpstr>FRANCE VISA PROCEDURE</vt:lpstr>
      <vt:lpstr>DOCUMENTS REQUIRED FOR FRANCE STUDENT VISA</vt:lpstr>
      <vt:lpstr>DOCUMENTS REQUIRED FOR FRANCE STUDENT VISA</vt:lpstr>
    </vt:vector>
  </TitlesOfParts>
  <Company>Onimusha9x@ymail.com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GERMANY</dc:title>
  <dc:creator>Nguyen Anh Duong</dc:creator>
  <cp:lastModifiedBy>Kavita Chaturvedi</cp:lastModifiedBy>
  <cp:revision>4</cp:revision>
  <cp:lastPrinted>2019-05-07T09:03:06Z</cp:lastPrinted>
  <dcterms:created xsi:type="dcterms:W3CDTF">2011-08-10T09:17:23Z</dcterms:created>
  <dcterms:modified xsi:type="dcterms:W3CDTF">2024-06-22T11:08:57Z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0x01010008B8F660E2FD5A4F9C25F557691C2E7B</vt:lpwstr>
  </property>
  <property fmtid="{D5CDD505-2E9C-101B-9397-08002B2CF9AE}" pid="3" name="Order">
    <vt:r8>20400</vt:r8>
  </property>
  <property fmtid="{D5CDD505-2E9C-101B-9397-08002B2CF9AE}" pid="4" name="MediaServiceImageTags">
    <vt:lpwstr/>
  </property>
</Properties>
</file>