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01284-AA4E-47E9-B2C1-8DAB2B783625}" type="datetimeFigureOut">
              <a:rPr lang="en-IN" smtClean="0"/>
              <a:t>06-11-2023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C3B95-7F7C-4202-9960-4180063F363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423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C3B95-7F7C-4202-9960-4180063F363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34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ACFE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DFD2B-DCE4-4876-94B8-FDC11B26A058}" type="datetime1">
              <a:rPr lang="en-US" smtClean="0"/>
              <a:t>11/6/2023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ACFE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6CC5D-73D8-471D-A188-60A90106726D}" type="datetime1">
              <a:rPr lang="en-US" smtClean="0"/>
              <a:t>11/6/2023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15339" y="949452"/>
            <a:ext cx="1289685" cy="86995"/>
          </a:xfrm>
          <a:custGeom>
            <a:avLst/>
            <a:gdLst/>
            <a:ahLst/>
            <a:cxnLst/>
            <a:rect l="l" t="t" r="r" b="b"/>
            <a:pathLst>
              <a:path w="1289685" h="86994">
                <a:moveTo>
                  <a:pt x="1245870" y="0"/>
                </a:moveTo>
                <a:lnTo>
                  <a:pt x="43434" y="0"/>
                </a:lnTo>
                <a:lnTo>
                  <a:pt x="26526" y="3411"/>
                </a:lnTo>
                <a:lnTo>
                  <a:pt x="12720" y="12715"/>
                </a:lnTo>
                <a:lnTo>
                  <a:pt x="3412" y="26521"/>
                </a:lnTo>
                <a:lnTo>
                  <a:pt x="0" y="43434"/>
                </a:lnTo>
                <a:lnTo>
                  <a:pt x="3412" y="60346"/>
                </a:lnTo>
                <a:lnTo>
                  <a:pt x="12720" y="74152"/>
                </a:lnTo>
                <a:lnTo>
                  <a:pt x="26526" y="83456"/>
                </a:lnTo>
                <a:lnTo>
                  <a:pt x="43434" y="86868"/>
                </a:lnTo>
                <a:lnTo>
                  <a:pt x="1245870" y="86868"/>
                </a:lnTo>
                <a:lnTo>
                  <a:pt x="1262782" y="83456"/>
                </a:lnTo>
                <a:lnTo>
                  <a:pt x="1276588" y="74152"/>
                </a:lnTo>
                <a:lnTo>
                  <a:pt x="1285892" y="60346"/>
                </a:lnTo>
                <a:lnTo>
                  <a:pt x="1289304" y="43434"/>
                </a:lnTo>
                <a:lnTo>
                  <a:pt x="1285892" y="26521"/>
                </a:lnTo>
                <a:lnTo>
                  <a:pt x="1276588" y="12715"/>
                </a:lnTo>
                <a:lnTo>
                  <a:pt x="1262782" y="3411"/>
                </a:lnTo>
                <a:lnTo>
                  <a:pt x="1245870" y="0"/>
                </a:lnTo>
                <a:close/>
              </a:path>
            </a:pathLst>
          </a:custGeom>
          <a:solidFill>
            <a:srgbClr val="216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87811" y="6470902"/>
            <a:ext cx="1373124" cy="30175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3191" y="5585551"/>
            <a:ext cx="1850136" cy="127244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519671"/>
            <a:ext cx="10596880" cy="50800"/>
          </a:xfrm>
          <a:custGeom>
            <a:avLst/>
            <a:gdLst/>
            <a:ahLst/>
            <a:cxnLst/>
            <a:rect l="l" t="t" r="r" b="b"/>
            <a:pathLst>
              <a:path w="10596880" h="50800">
                <a:moveTo>
                  <a:pt x="431292" y="0"/>
                </a:moveTo>
                <a:lnTo>
                  <a:pt x="0" y="0"/>
                </a:lnTo>
                <a:lnTo>
                  <a:pt x="0" y="45720"/>
                </a:lnTo>
                <a:lnTo>
                  <a:pt x="431292" y="45720"/>
                </a:lnTo>
                <a:lnTo>
                  <a:pt x="431292" y="0"/>
                </a:lnTo>
                <a:close/>
              </a:path>
              <a:path w="10596880" h="50800">
                <a:moveTo>
                  <a:pt x="10596372" y="0"/>
                </a:moveTo>
                <a:lnTo>
                  <a:pt x="2104644" y="0"/>
                </a:lnTo>
                <a:lnTo>
                  <a:pt x="2104644" y="50292"/>
                </a:lnTo>
                <a:lnTo>
                  <a:pt x="10596372" y="50292"/>
                </a:lnTo>
                <a:lnTo>
                  <a:pt x="10596372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ACFE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846F6-31DB-4DF2-8A09-04FA707F1EDE}" type="datetime1">
              <a:rPr lang="en-US" smtClean="0"/>
              <a:t>11/6/2023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ACFE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CE75B-2D2E-46B1-91C2-01986B323316}" type="datetime1">
              <a:rPr lang="en-US" smtClean="0"/>
              <a:t>11/6/2023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ACFE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endParaRPr spc="-1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7C2C3-EF5D-4CAA-B0CA-4508E55BD49D}" type="datetime1">
              <a:rPr lang="en-US" smtClean="0"/>
              <a:t>11/6/2023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15339" y="949452"/>
            <a:ext cx="1289685" cy="86995"/>
          </a:xfrm>
          <a:custGeom>
            <a:avLst/>
            <a:gdLst/>
            <a:ahLst/>
            <a:cxnLst/>
            <a:rect l="l" t="t" r="r" b="b"/>
            <a:pathLst>
              <a:path w="1289685" h="86994">
                <a:moveTo>
                  <a:pt x="1245870" y="0"/>
                </a:moveTo>
                <a:lnTo>
                  <a:pt x="43434" y="0"/>
                </a:lnTo>
                <a:lnTo>
                  <a:pt x="26526" y="3411"/>
                </a:lnTo>
                <a:lnTo>
                  <a:pt x="12720" y="12715"/>
                </a:lnTo>
                <a:lnTo>
                  <a:pt x="3412" y="26521"/>
                </a:lnTo>
                <a:lnTo>
                  <a:pt x="0" y="43434"/>
                </a:lnTo>
                <a:lnTo>
                  <a:pt x="3412" y="60346"/>
                </a:lnTo>
                <a:lnTo>
                  <a:pt x="12720" y="74152"/>
                </a:lnTo>
                <a:lnTo>
                  <a:pt x="26526" y="83456"/>
                </a:lnTo>
                <a:lnTo>
                  <a:pt x="43434" y="86868"/>
                </a:lnTo>
                <a:lnTo>
                  <a:pt x="1245870" y="86868"/>
                </a:lnTo>
                <a:lnTo>
                  <a:pt x="1262782" y="83456"/>
                </a:lnTo>
                <a:lnTo>
                  <a:pt x="1276588" y="74152"/>
                </a:lnTo>
                <a:lnTo>
                  <a:pt x="1285892" y="60346"/>
                </a:lnTo>
                <a:lnTo>
                  <a:pt x="1289304" y="43434"/>
                </a:lnTo>
                <a:lnTo>
                  <a:pt x="1285892" y="26521"/>
                </a:lnTo>
                <a:lnTo>
                  <a:pt x="1276588" y="12715"/>
                </a:lnTo>
                <a:lnTo>
                  <a:pt x="1262782" y="3411"/>
                </a:lnTo>
                <a:lnTo>
                  <a:pt x="1245870" y="0"/>
                </a:lnTo>
                <a:close/>
              </a:path>
            </a:pathLst>
          </a:custGeom>
          <a:solidFill>
            <a:srgbClr val="216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87811" y="6441946"/>
            <a:ext cx="1373124" cy="30175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3191" y="5558057"/>
            <a:ext cx="1850136" cy="127098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492240"/>
            <a:ext cx="10596880" cy="48895"/>
          </a:xfrm>
          <a:custGeom>
            <a:avLst/>
            <a:gdLst/>
            <a:ahLst/>
            <a:cxnLst/>
            <a:rect l="l" t="t" r="r" b="b"/>
            <a:pathLst>
              <a:path w="10596880" h="48895">
                <a:moveTo>
                  <a:pt x="431292" y="0"/>
                </a:moveTo>
                <a:lnTo>
                  <a:pt x="0" y="0"/>
                </a:lnTo>
                <a:lnTo>
                  <a:pt x="0" y="45720"/>
                </a:lnTo>
                <a:lnTo>
                  <a:pt x="431292" y="45720"/>
                </a:lnTo>
                <a:lnTo>
                  <a:pt x="431292" y="0"/>
                </a:lnTo>
                <a:close/>
              </a:path>
              <a:path w="10596880" h="48895">
                <a:moveTo>
                  <a:pt x="10596372" y="0"/>
                </a:moveTo>
                <a:lnTo>
                  <a:pt x="2104644" y="0"/>
                </a:lnTo>
                <a:lnTo>
                  <a:pt x="2104644" y="48768"/>
                </a:lnTo>
                <a:lnTo>
                  <a:pt x="10596372" y="48768"/>
                </a:lnTo>
                <a:lnTo>
                  <a:pt x="10596372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9721" y="417322"/>
            <a:ext cx="10652556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388" y="1609470"/>
            <a:ext cx="10447223" cy="2579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149220" y="6558863"/>
            <a:ext cx="160782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BACFE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77C72-BC9A-436B-9F40-9716C73D9848}" type="datetime1">
              <a:rPr lang="en-US" smtClean="0"/>
              <a:t>11/6/2023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ic.gc.ca/english/study/study-institutions-list.asp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87811" y="6441946"/>
            <a:ext cx="1373124" cy="30175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5558057"/>
            <a:ext cx="10596880" cy="1271270"/>
            <a:chOff x="0" y="5558057"/>
            <a:chExt cx="10596880" cy="1271270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191" y="5558057"/>
              <a:ext cx="1850136" cy="12709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492240"/>
              <a:ext cx="10596880" cy="48895"/>
            </a:xfrm>
            <a:custGeom>
              <a:avLst/>
              <a:gdLst/>
              <a:ahLst/>
              <a:cxnLst/>
              <a:rect l="l" t="t" r="r" b="b"/>
              <a:pathLst>
                <a:path w="10596880" h="48895">
                  <a:moveTo>
                    <a:pt x="431292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31292" y="45720"/>
                  </a:lnTo>
                  <a:lnTo>
                    <a:pt x="431292" y="0"/>
                  </a:lnTo>
                  <a:close/>
                </a:path>
                <a:path w="10596880" h="48895">
                  <a:moveTo>
                    <a:pt x="10596372" y="0"/>
                  </a:moveTo>
                  <a:lnTo>
                    <a:pt x="2104644" y="0"/>
                  </a:lnTo>
                  <a:lnTo>
                    <a:pt x="2104644" y="48768"/>
                  </a:lnTo>
                  <a:lnTo>
                    <a:pt x="10596372" y="48768"/>
                  </a:lnTo>
                  <a:lnTo>
                    <a:pt x="10596372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AFA0F9-4146-2E36-342F-077E172A5F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19800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8189" y="2787522"/>
            <a:ext cx="7946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Q:</a:t>
            </a:r>
            <a:r>
              <a:rPr sz="3600" spc="-5" dirty="0"/>
              <a:t> </a:t>
            </a:r>
            <a:r>
              <a:rPr sz="3600" dirty="0"/>
              <a:t>Which</a:t>
            </a:r>
            <a:r>
              <a:rPr sz="3600" spc="15" dirty="0"/>
              <a:t> </a:t>
            </a:r>
            <a:r>
              <a:rPr sz="3600" spc="-15" dirty="0"/>
              <a:t>are</a:t>
            </a:r>
            <a:r>
              <a:rPr sz="3600" spc="-5" dirty="0"/>
              <a:t> </a:t>
            </a:r>
            <a:r>
              <a:rPr sz="3600" dirty="0"/>
              <a:t>the</a:t>
            </a:r>
            <a:r>
              <a:rPr sz="3600" spc="-10" dirty="0"/>
              <a:t> </a:t>
            </a:r>
            <a:r>
              <a:rPr sz="3600" spc="-5" dirty="0"/>
              <a:t>popular cities</a:t>
            </a:r>
            <a:r>
              <a:rPr sz="3600" spc="25" dirty="0"/>
              <a:t> </a:t>
            </a:r>
            <a:r>
              <a:rPr sz="3600" dirty="0"/>
              <a:t>in</a:t>
            </a:r>
            <a:r>
              <a:rPr sz="3600" spc="-5" dirty="0"/>
              <a:t> </a:t>
            </a:r>
            <a:r>
              <a:rPr sz="3600" dirty="0"/>
              <a:t>Canada?</a:t>
            </a:r>
            <a:endParaRPr sz="3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E7D6CB-45D1-B65B-0B71-0C3F09EACF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6854" y="1101852"/>
            <a:ext cx="11190605" cy="2287905"/>
            <a:chOff x="696854" y="1101852"/>
            <a:chExt cx="11190605" cy="2287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854" y="1139787"/>
              <a:ext cx="3880468" cy="22360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0559" y="1101852"/>
              <a:ext cx="7406640" cy="228752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782826" y="3273933"/>
            <a:ext cx="1003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latin typeface="Calibri"/>
                <a:cs typeface="Calibri"/>
              </a:rPr>
              <a:t>Vancouver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63259" y="3295269"/>
            <a:ext cx="671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Hal</a:t>
            </a:r>
            <a:r>
              <a:rPr sz="1800" b="1" spc="5" dirty="0">
                <a:latin typeface="Calibri"/>
                <a:cs typeface="Calibri"/>
              </a:rPr>
              <a:t>i</a:t>
            </a:r>
            <a:r>
              <a:rPr sz="1800" b="1" spc="-80" dirty="0">
                <a:latin typeface="Calibri"/>
                <a:cs typeface="Calibri"/>
              </a:rPr>
              <a:t>f</a:t>
            </a:r>
            <a:r>
              <a:rPr sz="1800" b="1" spc="-40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83648" y="3319398"/>
            <a:ext cx="755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latin typeface="Calibri"/>
                <a:cs typeface="Calibri"/>
              </a:rPr>
              <a:t>Toronto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0851" y="3505200"/>
            <a:ext cx="7405115" cy="21351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880997" y="5626404"/>
            <a:ext cx="902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Montreal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27572" y="5597449"/>
            <a:ext cx="713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C</a:t>
            </a:r>
            <a:r>
              <a:rPr sz="1800" b="1" spc="-15" dirty="0">
                <a:latin typeface="Calibri"/>
                <a:cs typeface="Calibri"/>
              </a:rPr>
              <a:t>al</a:t>
            </a:r>
            <a:r>
              <a:rPr sz="1800" b="1" spc="-50" dirty="0">
                <a:latin typeface="Calibri"/>
                <a:cs typeface="Calibri"/>
              </a:rPr>
              <a:t>g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ry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83880" y="3563111"/>
            <a:ext cx="3703320" cy="202387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449181" y="5549595"/>
            <a:ext cx="929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Winnipeg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00201" y="399668"/>
            <a:ext cx="20218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Popular</a:t>
            </a:r>
            <a:r>
              <a:rPr spc="-20" dirty="0"/>
              <a:t> </a:t>
            </a:r>
            <a:r>
              <a:rPr dirty="0"/>
              <a:t>Cities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A0391A-21B2-2D8A-BB7B-F0D56EC469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608" y="914400"/>
            <a:ext cx="1289685" cy="86995"/>
          </a:xfrm>
          <a:custGeom>
            <a:avLst/>
            <a:gdLst/>
            <a:ahLst/>
            <a:cxnLst/>
            <a:rect l="l" t="t" r="r" b="b"/>
            <a:pathLst>
              <a:path w="1289685" h="86994">
                <a:moveTo>
                  <a:pt x="1245870" y="0"/>
                </a:moveTo>
                <a:lnTo>
                  <a:pt x="43434" y="0"/>
                </a:lnTo>
                <a:lnTo>
                  <a:pt x="26526" y="3411"/>
                </a:lnTo>
                <a:lnTo>
                  <a:pt x="12720" y="12715"/>
                </a:lnTo>
                <a:lnTo>
                  <a:pt x="3412" y="26521"/>
                </a:lnTo>
                <a:lnTo>
                  <a:pt x="0" y="43434"/>
                </a:lnTo>
                <a:lnTo>
                  <a:pt x="3412" y="60346"/>
                </a:lnTo>
                <a:lnTo>
                  <a:pt x="12720" y="74152"/>
                </a:lnTo>
                <a:lnTo>
                  <a:pt x="26526" y="83456"/>
                </a:lnTo>
                <a:lnTo>
                  <a:pt x="43434" y="86867"/>
                </a:lnTo>
                <a:lnTo>
                  <a:pt x="1245870" y="86867"/>
                </a:lnTo>
                <a:lnTo>
                  <a:pt x="1262782" y="83456"/>
                </a:lnTo>
                <a:lnTo>
                  <a:pt x="1276588" y="74152"/>
                </a:lnTo>
                <a:lnTo>
                  <a:pt x="1285892" y="60346"/>
                </a:lnTo>
                <a:lnTo>
                  <a:pt x="1289304" y="43434"/>
                </a:lnTo>
                <a:lnTo>
                  <a:pt x="1285892" y="26521"/>
                </a:lnTo>
                <a:lnTo>
                  <a:pt x="1276588" y="12715"/>
                </a:lnTo>
                <a:lnTo>
                  <a:pt x="1262782" y="3411"/>
                </a:lnTo>
                <a:lnTo>
                  <a:pt x="1245870" y="0"/>
                </a:lnTo>
                <a:close/>
              </a:path>
            </a:pathLst>
          </a:custGeom>
          <a:solidFill>
            <a:srgbClr val="216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5558057"/>
            <a:ext cx="10596880" cy="1271270"/>
            <a:chOff x="0" y="5558057"/>
            <a:chExt cx="10596880" cy="12712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191" y="5558057"/>
              <a:ext cx="1850136" cy="12709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492240"/>
              <a:ext cx="10596880" cy="48895"/>
            </a:xfrm>
            <a:custGeom>
              <a:avLst/>
              <a:gdLst/>
              <a:ahLst/>
              <a:cxnLst/>
              <a:rect l="l" t="t" r="r" b="b"/>
              <a:pathLst>
                <a:path w="10596880" h="48895">
                  <a:moveTo>
                    <a:pt x="431292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31292" y="45720"/>
                  </a:lnTo>
                  <a:lnTo>
                    <a:pt x="431292" y="0"/>
                  </a:lnTo>
                  <a:close/>
                </a:path>
                <a:path w="10596880" h="48895">
                  <a:moveTo>
                    <a:pt x="10596372" y="0"/>
                  </a:moveTo>
                  <a:lnTo>
                    <a:pt x="2104644" y="0"/>
                  </a:lnTo>
                  <a:lnTo>
                    <a:pt x="2104644" y="48768"/>
                  </a:lnTo>
                  <a:lnTo>
                    <a:pt x="10596372" y="48768"/>
                  </a:lnTo>
                  <a:lnTo>
                    <a:pt x="10596372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68553" y="1403096"/>
            <a:ext cx="10938510" cy="427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Canada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second</a:t>
            </a:r>
            <a:r>
              <a:rPr sz="1800" spc="-20" dirty="0">
                <a:latin typeface="Calibri"/>
                <a:cs typeface="Calibri"/>
              </a:rPr>
              <a:t> largest </a:t>
            </a:r>
            <a:r>
              <a:rPr sz="1800" spc="-10" dirty="0">
                <a:latin typeface="Calibri"/>
                <a:cs typeface="Calibri"/>
              </a:rPr>
              <a:t>country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world.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Area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99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lakh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square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kilometers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population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5" dirty="0">
                <a:latin typeface="Calibri"/>
                <a:cs typeface="Calibri"/>
              </a:rPr>
              <a:t>around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36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million.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Culture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&amp;</a:t>
            </a:r>
            <a:r>
              <a:rPr sz="1800" b="1" u="heavy" spc="3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Society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Land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Immigrants.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Multicultural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Society.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One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most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industrialized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countries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world.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Northern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Canada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is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known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for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gas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oil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exploration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while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Eastern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Canada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is</a:t>
            </a:r>
            <a:r>
              <a:rPr sz="1800" spc="5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known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for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agriculture,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forestry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fisheries.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provinces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Ontario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Quebec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are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known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industries.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  <a:tab pos="682625" algn="l"/>
                <a:tab pos="1456055" algn="l"/>
                <a:tab pos="2291080" algn="l"/>
                <a:tab pos="2664460" algn="l"/>
                <a:tab pos="3992245" algn="l"/>
              </a:tabLst>
            </a:pPr>
            <a:r>
              <a:rPr sz="1800" dirty="0">
                <a:latin typeface="Calibri"/>
                <a:cs typeface="Calibri"/>
              </a:rPr>
              <a:t>A	</a:t>
            </a:r>
            <a:r>
              <a:rPr sz="1800" spc="-20" dirty="0">
                <a:latin typeface="Calibri"/>
                <a:cs typeface="Calibri"/>
              </a:rPr>
              <a:t>world	</a:t>
            </a:r>
            <a:r>
              <a:rPr sz="1800" spc="-5" dirty="0">
                <a:latin typeface="Calibri"/>
                <a:cs typeface="Calibri"/>
              </a:rPr>
              <a:t>leader	in	</a:t>
            </a:r>
            <a:r>
              <a:rPr sz="1800" spc="-10" dirty="0">
                <a:latin typeface="Calibri"/>
                <a:cs typeface="Calibri"/>
              </a:rPr>
              <a:t>Aerospace,	</a:t>
            </a:r>
            <a:r>
              <a:rPr sz="1800" spc="-5" dirty="0">
                <a:latin typeface="Calibri"/>
                <a:cs typeface="Calibri"/>
              </a:rPr>
              <a:t>Pharmaceuticals,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Telecommunication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Biotechnology.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Currency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Canadian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65" dirty="0">
                <a:latin typeface="Calibri"/>
                <a:cs typeface="Calibri"/>
              </a:rPr>
              <a:t>Dollar.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spc="-20" dirty="0">
                <a:latin typeface="Calibri"/>
                <a:cs typeface="Calibri"/>
              </a:rPr>
              <a:t>Almost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80%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population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Canada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lives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within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250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kilometers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border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with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U.S.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7801" y="399668"/>
            <a:ext cx="2065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About</a:t>
            </a:r>
            <a:r>
              <a:rPr spc="-135" dirty="0"/>
              <a:t> </a:t>
            </a:r>
            <a:r>
              <a:rPr dirty="0"/>
              <a:t>Canada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024646-9B3E-06D3-B1F8-C81C2F7AB7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2452" y="1447927"/>
            <a:ext cx="7468870" cy="2906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Qualifications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valued around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world.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3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spc="-15" dirty="0">
                <a:latin typeface="Calibri"/>
                <a:cs typeface="Calibri"/>
              </a:rPr>
              <a:t>Affordable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education.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3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Multicultural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society.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9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spc="-15" dirty="0">
                <a:latin typeface="Calibri"/>
                <a:cs typeface="Calibri"/>
              </a:rPr>
              <a:t>Healthy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safe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communities.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85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spc="-10" dirty="0">
                <a:latin typeface="Calibri"/>
                <a:cs typeface="Calibri"/>
              </a:rPr>
              <a:t>Possibility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paid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internships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while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studying.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1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spc="-20" dirty="0">
                <a:latin typeface="Calibri"/>
                <a:cs typeface="Calibri"/>
              </a:rPr>
              <a:t>Post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work </a:t>
            </a:r>
            <a:r>
              <a:rPr sz="1800" dirty="0">
                <a:latin typeface="Calibri"/>
                <a:cs typeface="Calibri"/>
              </a:rPr>
              <a:t>visa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good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job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opportunities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after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completion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studies.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63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spc="-10" dirty="0">
                <a:latin typeface="Calibri"/>
                <a:cs typeface="Calibri"/>
              </a:rPr>
              <a:t>Possibility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permanent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residency.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0259" y="394208"/>
            <a:ext cx="34074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Why </a:t>
            </a:r>
            <a:r>
              <a:rPr dirty="0"/>
              <a:t>Study</a:t>
            </a:r>
            <a:r>
              <a:rPr spc="15" dirty="0"/>
              <a:t> </a:t>
            </a:r>
            <a:r>
              <a:rPr spc="-5" dirty="0"/>
              <a:t>in</a:t>
            </a:r>
            <a:r>
              <a:rPr dirty="0"/>
              <a:t> </a:t>
            </a:r>
            <a:r>
              <a:rPr spc="-40" dirty="0"/>
              <a:t>CANADA?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365C85-0701-A834-0B31-57394BA45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978408"/>
            <a:ext cx="1289685" cy="86995"/>
          </a:xfrm>
          <a:custGeom>
            <a:avLst/>
            <a:gdLst/>
            <a:ahLst/>
            <a:cxnLst/>
            <a:rect l="l" t="t" r="r" b="b"/>
            <a:pathLst>
              <a:path w="1289685" h="86994">
                <a:moveTo>
                  <a:pt x="1245870" y="0"/>
                </a:moveTo>
                <a:lnTo>
                  <a:pt x="43434" y="0"/>
                </a:lnTo>
                <a:lnTo>
                  <a:pt x="26526" y="3411"/>
                </a:lnTo>
                <a:lnTo>
                  <a:pt x="12720" y="12715"/>
                </a:lnTo>
                <a:lnTo>
                  <a:pt x="3412" y="26521"/>
                </a:lnTo>
                <a:lnTo>
                  <a:pt x="0" y="43433"/>
                </a:lnTo>
                <a:lnTo>
                  <a:pt x="3412" y="60346"/>
                </a:lnTo>
                <a:lnTo>
                  <a:pt x="12720" y="74152"/>
                </a:lnTo>
                <a:lnTo>
                  <a:pt x="26526" y="83456"/>
                </a:lnTo>
                <a:lnTo>
                  <a:pt x="43434" y="86867"/>
                </a:lnTo>
                <a:lnTo>
                  <a:pt x="1245870" y="86867"/>
                </a:lnTo>
                <a:lnTo>
                  <a:pt x="1262782" y="83456"/>
                </a:lnTo>
                <a:lnTo>
                  <a:pt x="1276588" y="74152"/>
                </a:lnTo>
                <a:lnTo>
                  <a:pt x="1285892" y="60346"/>
                </a:lnTo>
                <a:lnTo>
                  <a:pt x="1289304" y="43433"/>
                </a:lnTo>
                <a:lnTo>
                  <a:pt x="1285892" y="26521"/>
                </a:lnTo>
                <a:lnTo>
                  <a:pt x="1276588" y="12715"/>
                </a:lnTo>
                <a:lnTo>
                  <a:pt x="1262782" y="3411"/>
                </a:lnTo>
                <a:lnTo>
                  <a:pt x="1245870" y="0"/>
                </a:lnTo>
                <a:close/>
              </a:path>
            </a:pathLst>
          </a:custGeom>
          <a:solidFill>
            <a:srgbClr val="216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5558057"/>
            <a:ext cx="10596880" cy="1271270"/>
            <a:chOff x="0" y="5558057"/>
            <a:chExt cx="10596880" cy="12712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191" y="5558057"/>
              <a:ext cx="1850136" cy="12709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492240"/>
              <a:ext cx="10596880" cy="48895"/>
            </a:xfrm>
            <a:custGeom>
              <a:avLst/>
              <a:gdLst/>
              <a:ahLst/>
              <a:cxnLst/>
              <a:rect l="l" t="t" r="r" b="b"/>
              <a:pathLst>
                <a:path w="10596880" h="48895">
                  <a:moveTo>
                    <a:pt x="431292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31292" y="45720"/>
                  </a:lnTo>
                  <a:lnTo>
                    <a:pt x="431292" y="0"/>
                  </a:lnTo>
                  <a:close/>
                </a:path>
                <a:path w="10596880" h="48895">
                  <a:moveTo>
                    <a:pt x="10596372" y="0"/>
                  </a:moveTo>
                  <a:lnTo>
                    <a:pt x="2104644" y="0"/>
                  </a:lnTo>
                  <a:lnTo>
                    <a:pt x="2104644" y="48768"/>
                  </a:lnTo>
                  <a:lnTo>
                    <a:pt x="10596372" y="48768"/>
                  </a:lnTo>
                  <a:lnTo>
                    <a:pt x="10596372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08787" y="1147698"/>
            <a:ext cx="10983595" cy="4119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PNP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–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Provincial</a:t>
            </a:r>
            <a:r>
              <a:rPr sz="1800" b="1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Nominee</a:t>
            </a:r>
            <a:r>
              <a:rPr sz="1800" b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15" dirty="0">
                <a:latin typeface="Calibri"/>
                <a:cs typeface="Calibri"/>
              </a:rPr>
              <a:t>Provincial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Nomination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spc="-5" dirty="0">
                <a:latin typeface="Calibri"/>
                <a:cs typeface="Calibri"/>
              </a:rPr>
              <a:t>important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fast-track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option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Canadian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Permanent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Residency.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550">
              <a:latin typeface="Calibri"/>
              <a:cs typeface="Calibri"/>
            </a:endParaRPr>
          </a:p>
          <a:p>
            <a:pPr marL="286385" indent="-286385">
              <a:lnSpc>
                <a:spcPts val="2030"/>
              </a:lnSpc>
              <a:spcBef>
                <a:spcPts val="5"/>
              </a:spcBef>
              <a:buFont typeface="Arial MT"/>
              <a:buChar char="•"/>
              <a:tabLst>
                <a:tab pos="286385" algn="l"/>
                <a:tab pos="299720" algn="l"/>
                <a:tab pos="9236075" algn="l"/>
              </a:tabLst>
            </a:pPr>
            <a:r>
              <a:rPr sz="1800" spc="-20" dirty="0">
                <a:latin typeface="Calibri"/>
                <a:cs typeface="Calibri"/>
              </a:rPr>
              <a:t>For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e.g.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if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student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studies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course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from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any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institution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from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Saskatchewan,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then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can	</a:t>
            </a:r>
            <a:r>
              <a:rPr sz="1800" dirty="0">
                <a:latin typeface="Calibri"/>
                <a:cs typeface="Calibri"/>
              </a:rPr>
              <a:t>apply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for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after</a:t>
            </a:r>
            <a:endParaRPr sz="1800">
              <a:latin typeface="Calibri"/>
              <a:cs typeface="Calibri"/>
            </a:endParaRPr>
          </a:p>
          <a:p>
            <a:pPr marL="27940" algn="ctr">
              <a:lnSpc>
                <a:spcPts val="2030"/>
              </a:lnSpc>
            </a:pPr>
            <a:r>
              <a:rPr sz="1800" spc="-10" dirty="0">
                <a:latin typeface="Calibri"/>
                <a:cs typeface="Calibri"/>
              </a:rPr>
              <a:t>completion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course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under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Provincial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Nominee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Program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province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participating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that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point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time.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88100"/>
              </a:lnSpc>
              <a:buFont typeface="Arial MT"/>
              <a:buChar char="•"/>
              <a:tabLst>
                <a:tab pos="299720" algn="l"/>
              </a:tabLst>
            </a:pPr>
            <a:r>
              <a:rPr sz="1800" spc="-25" dirty="0">
                <a:latin typeface="Calibri"/>
                <a:cs typeface="Calibri"/>
              </a:rPr>
              <a:t>Ontario, </a:t>
            </a:r>
            <a:r>
              <a:rPr sz="1800" spc="-10" dirty="0">
                <a:latin typeface="Calibri"/>
                <a:cs typeface="Calibri"/>
              </a:rPr>
              <a:t>Alberta, British </a:t>
            </a:r>
            <a:r>
              <a:rPr sz="1800" spc="-5" dirty="0">
                <a:latin typeface="Calibri"/>
                <a:cs typeface="Calibri"/>
              </a:rPr>
              <a:t>Columbia, </a:t>
            </a:r>
            <a:r>
              <a:rPr sz="1800" spc="-10" dirty="0">
                <a:latin typeface="Calibri"/>
                <a:cs typeface="Calibri"/>
              </a:rPr>
              <a:t>Manitoba, New Brunswick, Newfoundland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Labrador, </a:t>
            </a:r>
            <a:r>
              <a:rPr sz="1800" spc="-10" dirty="0">
                <a:latin typeface="Calibri"/>
                <a:cs typeface="Calibri"/>
              </a:rPr>
              <a:t>Northwest </a:t>
            </a:r>
            <a:r>
              <a:rPr sz="1800" spc="-40" dirty="0">
                <a:latin typeface="Calibri"/>
                <a:cs typeface="Calibri"/>
              </a:rPr>
              <a:t>Territories, 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Nova </a:t>
            </a:r>
            <a:r>
              <a:rPr sz="1800" spc="-15" dirty="0">
                <a:latin typeface="Calibri"/>
                <a:cs typeface="Calibri"/>
              </a:rPr>
              <a:t>Scotia, </a:t>
            </a:r>
            <a:r>
              <a:rPr sz="1800" spc="-5" dirty="0">
                <a:latin typeface="Calibri"/>
                <a:cs typeface="Calibri"/>
              </a:rPr>
              <a:t>Prince </a:t>
            </a:r>
            <a:r>
              <a:rPr sz="1800" spc="-25" dirty="0">
                <a:latin typeface="Calibri"/>
                <a:cs typeface="Calibri"/>
              </a:rPr>
              <a:t>Edward </a:t>
            </a:r>
            <a:r>
              <a:rPr sz="1800" spc="-5" dirty="0">
                <a:latin typeface="Calibri"/>
                <a:cs typeface="Calibri"/>
              </a:rPr>
              <a:t>Island, </a:t>
            </a:r>
            <a:r>
              <a:rPr sz="1800" spc="-20" dirty="0">
                <a:latin typeface="Calibri"/>
                <a:cs typeface="Calibri"/>
              </a:rPr>
              <a:t>Saskatchewan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60" dirty="0">
                <a:latin typeface="Calibri"/>
                <a:cs typeface="Calibri"/>
              </a:rPr>
              <a:t>Yukon </a:t>
            </a:r>
            <a:r>
              <a:rPr sz="1800" spc="-20" dirty="0">
                <a:latin typeface="Calibri"/>
                <a:cs typeface="Calibri"/>
              </a:rPr>
              <a:t>are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provinces which periodically </a:t>
            </a:r>
            <a:r>
              <a:rPr sz="1800" spc="-20" dirty="0">
                <a:latin typeface="Calibri"/>
                <a:cs typeface="Calibri"/>
              </a:rPr>
              <a:t>participate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Provincial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Nominee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Program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(PNP).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latin typeface="Calibri"/>
                <a:cs typeface="Calibri"/>
              </a:rPr>
              <a:t>Facility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Super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Visa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offered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parents.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175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88100"/>
              </a:lnSpc>
              <a:buFont typeface="Arial MT"/>
              <a:buChar char="•"/>
              <a:tabLst>
                <a:tab pos="299720" algn="l"/>
              </a:tabLst>
            </a:pPr>
            <a:r>
              <a:rPr sz="1800" b="1" spc="-5" dirty="0">
                <a:latin typeface="Calibri"/>
                <a:cs typeface="Calibri"/>
              </a:rPr>
              <a:t>Super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Visa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</a:t>
            </a:r>
            <a:r>
              <a:rPr sz="1800" b="1" spc="-15" dirty="0">
                <a:latin typeface="Calibri"/>
                <a:cs typeface="Calibri"/>
              </a:rPr>
              <a:t>Super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Visa</a:t>
            </a:r>
            <a:r>
              <a:rPr sz="1800" spc="-5" dirty="0">
                <a:latin typeface="Calibri"/>
                <a:cs typeface="Calibri"/>
              </a:rPr>
              <a:t>)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temporary</a:t>
            </a:r>
            <a:r>
              <a:rPr sz="1800" spc="-15" dirty="0">
                <a:latin typeface="Calibri"/>
                <a:cs typeface="Calibri"/>
              </a:rPr>
              <a:t> resident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permit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that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allows</a:t>
            </a:r>
            <a:r>
              <a:rPr sz="1800" spc="-15" dirty="0">
                <a:latin typeface="Calibri"/>
                <a:cs typeface="Calibri"/>
              </a:rPr>
              <a:t> parents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grandparents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permanent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residents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20" dirty="0">
                <a:latin typeface="Calibri"/>
                <a:cs typeface="Calibri"/>
              </a:rPr>
              <a:t>citizens </a:t>
            </a:r>
            <a:r>
              <a:rPr sz="1800" spc="-5" dirty="0">
                <a:latin typeface="Calibri"/>
                <a:cs typeface="Calibri"/>
              </a:rPr>
              <a:t>of Canada </a:t>
            </a:r>
            <a:r>
              <a:rPr sz="1800" spc="-20" dirty="0">
                <a:latin typeface="Calibri"/>
                <a:cs typeface="Calibri"/>
              </a:rPr>
              <a:t>to </a:t>
            </a:r>
            <a:r>
              <a:rPr sz="1800" spc="-40" dirty="0">
                <a:latin typeface="Calibri"/>
                <a:cs typeface="Calibri"/>
              </a:rPr>
              <a:t>stay </a:t>
            </a:r>
            <a:r>
              <a:rPr sz="1800" spc="-25" dirty="0"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up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2 </a:t>
            </a:r>
            <a:r>
              <a:rPr sz="1800" spc="-25" dirty="0">
                <a:latin typeface="Calibri"/>
                <a:cs typeface="Calibri"/>
              </a:rPr>
              <a:t>years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b="1" spc="-10" dirty="0">
                <a:latin typeface="Calibri"/>
                <a:cs typeface="Calibri"/>
              </a:rPr>
              <a:t>Canada </a:t>
            </a:r>
            <a:r>
              <a:rPr sz="1800" dirty="0">
                <a:latin typeface="Calibri"/>
                <a:cs typeface="Calibri"/>
              </a:rPr>
              <a:t>per </a:t>
            </a:r>
            <a:r>
              <a:rPr sz="1800" spc="-10" dirty="0">
                <a:latin typeface="Calibri"/>
                <a:cs typeface="Calibri"/>
              </a:rPr>
              <a:t>visit. </a:t>
            </a:r>
            <a:r>
              <a:rPr sz="1800" dirty="0">
                <a:latin typeface="Calibri"/>
                <a:cs typeface="Calibri"/>
              </a:rPr>
              <a:t>It </a:t>
            </a:r>
            <a:r>
              <a:rPr sz="1800" spc="-10" dirty="0">
                <a:latin typeface="Calibri"/>
                <a:cs typeface="Calibri"/>
              </a:rPr>
              <a:t>is </a:t>
            </a:r>
            <a:r>
              <a:rPr sz="1800" spc="-20" dirty="0">
                <a:latin typeface="Calibri"/>
                <a:cs typeface="Calibri"/>
              </a:rPr>
              <a:t>valid </a:t>
            </a:r>
            <a:r>
              <a:rPr sz="1800" spc="-25" dirty="0"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up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spc="5" dirty="0">
                <a:latin typeface="Calibri"/>
                <a:cs typeface="Calibri"/>
              </a:rPr>
              <a:t>10 </a:t>
            </a:r>
            <a:r>
              <a:rPr sz="1800" spc="-25" dirty="0">
                <a:latin typeface="Calibri"/>
                <a:cs typeface="Calibri"/>
              </a:rPr>
              <a:t>years.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regular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multiple-entry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visa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also </a:t>
            </a:r>
            <a:r>
              <a:rPr sz="1800" spc="-20" dirty="0">
                <a:latin typeface="Calibri"/>
                <a:cs typeface="Calibri"/>
              </a:rPr>
              <a:t>valid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up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10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years.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6595" y="400558"/>
            <a:ext cx="1976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W</a:t>
            </a:r>
            <a:r>
              <a:rPr spc="-85" dirty="0"/>
              <a:t>h</a:t>
            </a:r>
            <a:r>
              <a:rPr spc="-5" dirty="0"/>
              <a:t>y</a:t>
            </a:r>
            <a:r>
              <a:rPr spc="-80" dirty="0"/>
              <a:t> </a:t>
            </a:r>
            <a:r>
              <a:rPr spc="-20" dirty="0"/>
              <a:t>C</a:t>
            </a:r>
            <a:r>
              <a:rPr spc="-5" dirty="0"/>
              <a:t>a</a:t>
            </a:r>
            <a:r>
              <a:rPr spc="-30" dirty="0"/>
              <a:t>n</a:t>
            </a:r>
            <a:r>
              <a:rPr spc="-5" dirty="0"/>
              <a:t>a</a:t>
            </a:r>
            <a:r>
              <a:rPr spc="-30" dirty="0"/>
              <a:t>d</a:t>
            </a:r>
            <a:r>
              <a:rPr spc="-5" dirty="0"/>
              <a:t>a?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998270-CD08-A651-1024-9559B7FA9C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372" y="900683"/>
            <a:ext cx="1289685" cy="86995"/>
          </a:xfrm>
          <a:custGeom>
            <a:avLst/>
            <a:gdLst/>
            <a:ahLst/>
            <a:cxnLst/>
            <a:rect l="l" t="t" r="r" b="b"/>
            <a:pathLst>
              <a:path w="1289685" h="86994">
                <a:moveTo>
                  <a:pt x="1245870" y="0"/>
                </a:moveTo>
                <a:lnTo>
                  <a:pt x="43434" y="0"/>
                </a:lnTo>
                <a:lnTo>
                  <a:pt x="26526" y="3411"/>
                </a:lnTo>
                <a:lnTo>
                  <a:pt x="12720" y="12715"/>
                </a:lnTo>
                <a:lnTo>
                  <a:pt x="3412" y="26521"/>
                </a:lnTo>
                <a:lnTo>
                  <a:pt x="0" y="43433"/>
                </a:lnTo>
                <a:lnTo>
                  <a:pt x="3412" y="60346"/>
                </a:lnTo>
                <a:lnTo>
                  <a:pt x="12720" y="74152"/>
                </a:lnTo>
                <a:lnTo>
                  <a:pt x="26526" y="83456"/>
                </a:lnTo>
                <a:lnTo>
                  <a:pt x="43434" y="86867"/>
                </a:lnTo>
                <a:lnTo>
                  <a:pt x="1245870" y="86867"/>
                </a:lnTo>
                <a:lnTo>
                  <a:pt x="1262782" y="83456"/>
                </a:lnTo>
                <a:lnTo>
                  <a:pt x="1276588" y="74152"/>
                </a:lnTo>
                <a:lnTo>
                  <a:pt x="1285892" y="60346"/>
                </a:lnTo>
                <a:lnTo>
                  <a:pt x="1289304" y="43433"/>
                </a:lnTo>
                <a:lnTo>
                  <a:pt x="1285892" y="26521"/>
                </a:lnTo>
                <a:lnTo>
                  <a:pt x="1276588" y="12715"/>
                </a:lnTo>
                <a:lnTo>
                  <a:pt x="1262782" y="3411"/>
                </a:lnTo>
                <a:lnTo>
                  <a:pt x="1245870" y="0"/>
                </a:lnTo>
                <a:close/>
              </a:path>
            </a:pathLst>
          </a:custGeom>
          <a:solidFill>
            <a:srgbClr val="216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1183894"/>
            <a:ext cx="10974705" cy="5645150"/>
            <a:chOff x="0" y="1183894"/>
            <a:chExt cx="10974705" cy="56451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191" y="5558057"/>
              <a:ext cx="1850136" cy="12709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492240"/>
              <a:ext cx="10596880" cy="48895"/>
            </a:xfrm>
            <a:custGeom>
              <a:avLst/>
              <a:gdLst/>
              <a:ahLst/>
              <a:cxnLst/>
              <a:rect l="l" t="t" r="r" b="b"/>
              <a:pathLst>
                <a:path w="10596880" h="48895">
                  <a:moveTo>
                    <a:pt x="431292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31292" y="45720"/>
                  </a:lnTo>
                  <a:lnTo>
                    <a:pt x="431292" y="0"/>
                  </a:lnTo>
                  <a:close/>
                </a:path>
                <a:path w="10596880" h="48895">
                  <a:moveTo>
                    <a:pt x="10596372" y="0"/>
                  </a:moveTo>
                  <a:lnTo>
                    <a:pt x="2104644" y="0"/>
                  </a:lnTo>
                  <a:lnTo>
                    <a:pt x="2104644" y="48768"/>
                  </a:lnTo>
                  <a:lnTo>
                    <a:pt x="10596372" y="48768"/>
                  </a:lnTo>
                  <a:lnTo>
                    <a:pt x="10596372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6072" y="1190244"/>
              <a:ext cx="10392410" cy="4372610"/>
            </a:xfrm>
            <a:custGeom>
              <a:avLst/>
              <a:gdLst/>
              <a:ahLst/>
              <a:cxnLst/>
              <a:rect l="l" t="t" r="r" b="b"/>
              <a:pathLst>
                <a:path w="10392410" h="4372610">
                  <a:moveTo>
                    <a:pt x="0" y="4372356"/>
                  </a:moveTo>
                  <a:lnTo>
                    <a:pt x="10392156" y="4372356"/>
                  </a:lnTo>
                  <a:lnTo>
                    <a:pt x="10392156" y="0"/>
                  </a:lnTo>
                  <a:lnTo>
                    <a:pt x="0" y="0"/>
                  </a:lnTo>
                  <a:lnTo>
                    <a:pt x="0" y="4372356"/>
                  </a:lnTo>
                  <a:close/>
                </a:path>
              </a:pathLst>
            </a:custGeom>
            <a:ln w="1269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5839" y="1459992"/>
              <a:ext cx="1685925" cy="914400"/>
            </a:xfrm>
            <a:custGeom>
              <a:avLst/>
              <a:gdLst/>
              <a:ahLst/>
              <a:cxnLst/>
              <a:rect l="l" t="t" r="r" b="b"/>
              <a:pathLst>
                <a:path w="1685925" h="914400">
                  <a:moveTo>
                    <a:pt x="1533143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685543" y="914400"/>
                  </a:lnTo>
                  <a:lnTo>
                    <a:pt x="1685543" y="152400"/>
                  </a:lnTo>
                  <a:lnTo>
                    <a:pt x="1677777" y="104217"/>
                  </a:lnTo>
                  <a:lnTo>
                    <a:pt x="1656149" y="62380"/>
                  </a:lnTo>
                  <a:lnTo>
                    <a:pt x="1623163" y="29394"/>
                  </a:lnTo>
                  <a:lnTo>
                    <a:pt x="1581326" y="7766"/>
                  </a:lnTo>
                  <a:lnTo>
                    <a:pt x="1533143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05839" y="1459992"/>
              <a:ext cx="1685925" cy="914400"/>
            </a:xfrm>
            <a:custGeom>
              <a:avLst/>
              <a:gdLst/>
              <a:ahLst/>
              <a:cxnLst/>
              <a:rect l="l" t="t" r="r" b="b"/>
              <a:pathLst>
                <a:path w="1685925" h="914400">
                  <a:moveTo>
                    <a:pt x="0" y="0"/>
                  </a:moveTo>
                  <a:lnTo>
                    <a:pt x="1533143" y="0"/>
                  </a:lnTo>
                  <a:lnTo>
                    <a:pt x="1581326" y="7766"/>
                  </a:lnTo>
                  <a:lnTo>
                    <a:pt x="1623163" y="29394"/>
                  </a:lnTo>
                  <a:lnTo>
                    <a:pt x="1656149" y="62380"/>
                  </a:lnTo>
                  <a:lnTo>
                    <a:pt x="1677777" y="104217"/>
                  </a:lnTo>
                  <a:lnTo>
                    <a:pt x="1685543" y="152400"/>
                  </a:lnTo>
                  <a:lnTo>
                    <a:pt x="1685543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9168" y="319531"/>
            <a:ext cx="5120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Process</a:t>
            </a:r>
            <a:r>
              <a:rPr spc="75" dirty="0"/>
              <a:t> </a:t>
            </a:r>
            <a:r>
              <a:rPr spc="-5" dirty="0"/>
              <a:t>Flow</a:t>
            </a:r>
            <a:r>
              <a:rPr spc="20" dirty="0"/>
              <a:t> </a:t>
            </a:r>
            <a:r>
              <a:rPr spc="-30" dirty="0"/>
              <a:t>for</a:t>
            </a:r>
            <a:r>
              <a:rPr spc="-20" dirty="0"/>
              <a:t> </a:t>
            </a:r>
            <a:r>
              <a:rPr spc="-10" dirty="0"/>
              <a:t>Canada</a:t>
            </a:r>
            <a:r>
              <a:rPr spc="35" dirty="0"/>
              <a:t> </a:t>
            </a:r>
            <a:r>
              <a:rPr dirty="0"/>
              <a:t>Study</a:t>
            </a:r>
            <a:r>
              <a:rPr spc="25" dirty="0"/>
              <a:t> </a:t>
            </a:r>
            <a:r>
              <a:rPr spc="-10" dirty="0"/>
              <a:t>Visa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24102" y="1583182"/>
            <a:ext cx="101981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204" marR="5080" indent="-24384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Acade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ic  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IELTS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85189" y="2968498"/>
            <a:ext cx="1698625" cy="927100"/>
            <a:chOff x="885189" y="2968498"/>
            <a:chExt cx="1698625" cy="927100"/>
          </a:xfrm>
        </p:grpSpPr>
        <p:sp>
          <p:nvSpPr>
            <p:cNvPr id="13" name="object 13"/>
            <p:cNvSpPr/>
            <p:nvPr/>
          </p:nvSpPr>
          <p:spPr>
            <a:xfrm>
              <a:off x="891539" y="2974848"/>
              <a:ext cx="1685925" cy="914400"/>
            </a:xfrm>
            <a:custGeom>
              <a:avLst/>
              <a:gdLst/>
              <a:ahLst/>
              <a:cxnLst/>
              <a:rect l="l" t="t" r="r" b="b"/>
              <a:pathLst>
                <a:path w="1685925" h="914400">
                  <a:moveTo>
                    <a:pt x="1533143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685543" y="914400"/>
                  </a:lnTo>
                  <a:lnTo>
                    <a:pt x="1685543" y="152400"/>
                  </a:lnTo>
                  <a:lnTo>
                    <a:pt x="1677777" y="104217"/>
                  </a:lnTo>
                  <a:lnTo>
                    <a:pt x="1656149" y="62380"/>
                  </a:lnTo>
                  <a:lnTo>
                    <a:pt x="1623163" y="29394"/>
                  </a:lnTo>
                  <a:lnTo>
                    <a:pt x="1581326" y="7766"/>
                  </a:lnTo>
                  <a:lnTo>
                    <a:pt x="1533143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1539" y="2974848"/>
              <a:ext cx="1685925" cy="914400"/>
            </a:xfrm>
            <a:custGeom>
              <a:avLst/>
              <a:gdLst/>
              <a:ahLst/>
              <a:cxnLst/>
              <a:rect l="l" t="t" r="r" b="b"/>
              <a:pathLst>
                <a:path w="1685925" h="914400">
                  <a:moveTo>
                    <a:pt x="0" y="0"/>
                  </a:moveTo>
                  <a:lnTo>
                    <a:pt x="1533143" y="0"/>
                  </a:lnTo>
                  <a:lnTo>
                    <a:pt x="1581326" y="7766"/>
                  </a:lnTo>
                  <a:lnTo>
                    <a:pt x="1623163" y="29394"/>
                  </a:lnTo>
                  <a:lnTo>
                    <a:pt x="1656149" y="62380"/>
                  </a:lnTo>
                  <a:lnTo>
                    <a:pt x="1677777" y="104217"/>
                  </a:lnTo>
                  <a:lnTo>
                    <a:pt x="1685543" y="152400"/>
                  </a:lnTo>
                  <a:lnTo>
                    <a:pt x="1685543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26540" y="3098114"/>
            <a:ext cx="118237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Ap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ic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  <a:p>
            <a:pPr marR="5080" algn="ctr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47674" y="4451350"/>
            <a:ext cx="1698625" cy="927100"/>
            <a:chOff x="947674" y="4451350"/>
            <a:chExt cx="1698625" cy="927100"/>
          </a:xfrm>
        </p:grpSpPr>
        <p:sp>
          <p:nvSpPr>
            <p:cNvPr id="17" name="object 17"/>
            <p:cNvSpPr/>
            <p:nvPr/>
          </p:nvSpPr>
          <p:spPr>
            <a:xfrm>
              <a:off x="954024" y="4457700"/>
              <a:ext cx="1685925" cy="914400"/>
            </a:xfrm>
            <a:custGeom>
              <a:avLst/>
              <a:gdLst/>
              <a:ahLst/>
              <a:cxnLst/>
              <a:rect l="l" t="t" r="r" b="b"/>
              <a:pathLst>
                <a:path w="1685925" h="914400">
                  <a:moveTo>
                    <a:pt x="1533144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685544" y="914400"/>
                  </a:lnTo>
                  <a:lnTo>
                    <a:pt x="1685544" y="152400"/>
                  </a:lnTo>
                  <a:lnTo>
                    <a:pt x="1677777" y="104217"/>
                  </a:lnTo>
                  <a:lnTo>
                    <a:pt x="1656149" y="62380"/>
                  </a:lnTo>
                  <a:lnTo>
                    <a:pt x="1623163" y="29394"/>
                  </a:lnTo>
                  <a:lnTo>
                    <a:pt x="1581326" y="7766"/>
                  </a:lnTo>
                  <a:lnTo>
                    <a:pt x="1533144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54024" y="4457700"/>
              <a:ext cx="1685925" cy="914400"/>
            </a:xfrm>
            <a:custGeom>
              <a:avLst/>
              <a:gdLst/>
              <a:ahLst/>
              <a:cxnLst/>
              <a:rect l="l" t="t" r="r" b="b"/>
              <a:pathLst>
                <a:path w="1685925" h="914400">
                  <a:moveTo>
                    <a:pt x="0" y="0"/>
                  </a:moveTo>
                  <a:lnTo>
                    <a:pt x="1533144" y="0"/>
                  </a:lnTo>
                  <a:lnTo>
                    <a:pt x="1581326" y="7766"/>
                  </a:lnTo>
                  <a:lnTo>
                    <a:pt x="1623163" y="29394"/>
                  </a:lnTo>
                  <a:lnTo>
                    <a:pt x="1656149" y="62380"/>
                  </a:lnTo>
                  <a:lnTo>
                    <a:pt x="1677777" y="104217"/>
                  </a:lnTo>
                  <a:lnTo>
                    <a:pt x="1685544" y="152400"/>
                  </a:lnTo>
                  <a:lnTo>
                    <a:pt x="1685544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174089" y="4732985"/>
            <a:ext cx="1212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Offer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Letter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105902" y="2938017"/>
            <a:ext cx="1696720" cy="927100"/>
            <a:chOff x="8105902" y="2938017"/>
            <a:chExt cx="1696720" cy="927100"/>
          </a:xfrm>
        </p:grpSpPr>
        <p:sp>
          <p:nvSpPr>
            <p:cNvPr id="21" name="object 21"/>
            <p:cNvSpPr/>
            <p:nvPr/>
          </p:nvSpPr>
          <p:spPr>
            <a:xfrm>
              <a:off x="8112252" y="2944367"/>
              <a:ext cx="1684020" cy="914400"/>
            </a:xfrm>
            <a:custGeom>
              <a:avLst/>
              <a:gdLst/>
              <a:ahLst/>
              <a:cxnLst/>
              <a:rect l="l" t="t" r="r" b="b"/>
              <a:pathLst>
                <a:path w="1684020" h="914400">
                  <a:moveTo>
                    <a:pt x="153162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684020" y="914400"/>
                  </a:lnTo>
                  <a:lnTo>
                    <a:pt x="1684020" y="152400"/>
                  </a:lnTo>
                  <a:lnTo>
                    <a:pt x="1676253" y="104217"/>
                  </a:lnTo>
                  <a:lnTo>
                    <a:pt x="1654625" y="62380"/>
                  </a:lnTo>
                  <a:lnTo>
                    <a:pt x="1621639" y="29394"/>
                  </a:lnTo>
                  <a:lnTo>
                    <a:pt x="1579802" y="7766"/>
                  </a:lnTo>
                  <a:lnTo>
                    <a:pt x="1531620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12252" y="2944367"/>
              <a:ext cx="1684020" cy="914400"/>
            </a:xfrm>
            <a:custGeom>
              <a:avLst/>
              <a:gdLst/>
              <a:ahLst/>
              <a:cxnLst/>
              <a:rect l="l" t="t" r="r" b="b"/>
              <a:pathLst>
                <a:path w="1684020" h="914400">
                  <a:moveTo>
                    <a:pt x="0" y="0"/>
                  </a:moveTo>
                  <a:lnTo>
                    <a:pt x="1531620" y="0"/>
                  </a:lnTo>
                  <a:lnTo>
                    <a:pt x="1579802" y="7766"/>
                  </a:lnTo>
                  <a:lnTo>
                    <a:pt x="1621639" y="29394"/>
                  </a:lnTo>
                  <a:lnTo>
                    <a:pt x="1654625" y="62380"/>
                  </a:lnTo>
                  <a:lnTo>
                    <a:pt x="1676253" y="104217"/>
                  </a:lnTo>
                  <a:lnTo>
                    <a:pt x="1684020" y="152400"/>
                  </a:lnTo>
                  <a:lnTo>
                    <a:pt x="168402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294243" y="3068574"/>
            <a:ext cx="128968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22669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Medical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991602" y="1375917"/>
            <a:ext cx="1698625" cy="927100"/>
            <a:chOff x="7991602" y="1375917"/>
            <a:chExt cx="1698625" cy="927100"/>
          </a:xfrm>
        </p:grpSpPr>
        <p:sp>
          <p:nvSpPr>
            <p:cNvPr id="25" name="object 25"/>
            <p:cNvSpPr/>
            <p:nvPr/>
          </p:nvSpPr>
          <p:spPr>
            <a:xfrm>
              <a:off x="7997952" y="1382267"/>
              <a:ext cx="1685925" cy="914400"/>
            </a:xfrm>
            <a:custGeom>
              <a:avLst/>
              <a:gdLst/>
              <a:ahLst/>
              <a:cxnLst/>
              <a:rect l="l" t="t" r="r" b="b"/>
              <a:pathLst>
                <a:path w="1685925" h="914400">
                  <a:moveTo>
                    <a:pt x="1533144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685544" y="914400"/>
                  </a:lnTo>
                  <a:lnTo>
                    <a:pt x="1685544" y="152400"/>
                  </a:lnTo>
                  <a:lnTo>
                    <a:pt x="1677777" y="104217"/>
                  </a:lnTo>
                  <a:lnTo>
                    <a:pt x="1656149" y="62380"/>
                  </a:lnTo>
                  <a:lnTo>
                    <a:pt x="1623163" y="29394"/>
                  </a:lnTo>
                  <a:lnTo>
                    <a:pt x="1581326" y="7766"/>
                  </a:lnTo>
                  <a:lnTo>
                    <a:pt x="1533144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97952" y="1382267"/>
              <a:ext cx="1685925" cy="914400"/>
            </a:xfrm>
            <a:custGeom>
              <a:avLst/>
              <a:gdLst/>
              <a:ahLst/>
              <a:cxnLst/>
              <a:rect l="l" t="t" r="r" b="b"/>
              <a:pathLst>
                <a:path w="1685925" h="914400">
                  <a:moveTo>
                    <a:pt x="0" y="0"/>
                  </a:moveTo>
                  <a:lnTo>
                    <a:pt x="1533144" y="0"/>
                  </a:lnTo>
                  <a:lnTo>
                    <a:pt x="1581326" y="7766"/>
                  </a:lnTo>
                  <a:lnTo>
                    <a:pt x="1623163" y="29394"/>
                  </a:lnTo>
                  <a:lnTo>
                    <a:pt x="1656149" y="62380"/>
                  </a:lnTo>
                  <a:lnTo>
                    <a:pt x="1677777" y="104217"/>
                  </a:lnTo>
                  <a:lnTo>
                    <a:pt x="1685544" y="152400"/>
                  </a:lnTo>
                  <a:lnTo>
                    <a:pt x="1685544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193023" y="1505203"/>
            <a:ext cx="126492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3937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Payment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GIC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Amount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404105" y="1414017"/>
            <a:ext cx="1698625" cy="835660"/>
            <a:chOff x="4404105" y="1414017"/>
            <a:chExt cx="1698625" cy="835660"/>
          </a:xfrm>
        </p:grpSpPr>
        <p:sp>
          <p:nvSpPr>
            <p:cNvPr id="29" name="object 29"/>
            <p:cNvSpPr/>
            <p:nvPr/>
          </p:nvSpPr>
          <p:spPr>
            <a:xfrm>
              <a:off x="4410455" y="1420367"/>
              <a:ext cx="1685925" cy="822960"/>
            </a:xfrm>
            <a:custGeom>
              <a:avLst/>
              <a:gdLst/>
              <a:ahLst/>
              <a:cxnLst/>
              <a:rect l="l" t="t" r="r" b="b"/>
              <a:pathLst>
                <a:path w="1685925" h="822960">
                  <a:moveTo>
                    <a:pt x="1548384" y="0"/>
                  </a:moveTo>
                  <a:lnTo>
                    <a:pt x="0" y="0"/>
                  </a:lnTo>
                  <a:lnTo>
                    <a:pt x="0" y="822960"/>
                  </a:lnTo>
                  <a:lnTo>
                    <a:pt x="1685544" y="822960"/>
                  </a:lnTo>
                  <a:lnTo>
                    <a:pt x="1685544" y="137160"/>
                  </a:lnTo>
                  <a:lnTo>
                    <a:pt x="1678545" y="93829"/>
                  </a:lnTo>
                  <a:lnTo>
                    <a:pt x="1659062" y="56180"/>
                  </a:lnTo>
                  <a:lnTo>
                    <a:pt x="1629363" y="26481"/>
                  </a:lnTo>
                  <a:lnTo>
                    <a:pt x="1591714" y="6998"/>
                  </a:lnTo>
                  <a:lnTo>
                    <a:pt x="1548384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10455" y="1420367"/>
              <a:ext cx="1685925" cy="822960"/>
            </a:xfrm>
            <a:custGeom>
              <a:avLst/>
              <a:gdLst/>
              <a:ahLst/>
              <a:cxnLst/>
              <a:rect l="l" t="t" r="r" b="b"/>
              <a:pathLst>
                <a:path w="1685925" h="822960">
                  <a:moveTo>
                    <a:pt x="0" y="0"/>
                  </a:moveTo>
                  <a:lnTo>
                    <a:pt x="1548384" y="0"/>
                  </a:lnTo>
                  <a:lnTo>
                    <a:pt x="1591714" y="6998"/>
                  </a:lnTo>
                  <a:lnTo>
                    <a:pt x="1629363" y="26481"/>
                  </a:lnTo>
                  <a:lnTo>
                    <a:pt x="1659062" y="56180"/>
                  </a:lnTo>
                  <a:lnTo>
                    <a:pt x="1678545" y="93829"/>
                  </a:lnTo>
                  <a:lnTo>
                    <a:pt x="1685544" y="137160"/>
                  </a:lnTo>
                  <a:lnTo>
                    <a:pt x="1685544" y="822960"/>
                  </a:lnTo>
                  <a:lnTo>
                    <a:pt x="0" y="82296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649089" y="1497838"/>
            <a:ext cx="118237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GIC</a:t>
            </a:r>
            <a:endParaRPr sz="2000">
              <a:latin typeface="Calibri"/>
              <a:cs typeface="Calibri"/>
            </a:endParaRPr>
          </a:p>
          <a:p>
            <a:pPr marR="5080"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Ap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ic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147050" y="4477258"/>
            <a:ext cx="1698625" cy="927100"/>
            <a:chOff x="8147050" y="4477258"/>
            <a:chExt cx="1698625" cy="927100"/>
          </a:xfrm>
        </p:grpSpPr>
        <p:sp>
          <p:nvSpPr>
            <p:cNvPr id="33" name="object 33"/>
            <p:cNvSpPr/>
            <p:nvPr/>
          </p:nvSpPr>
          <p:spPr>
            <a:xfrm>
              <a:off x="8153400" y="4483608"/>
              <a:ext cx="1685925" cy="914400"/>
            </a:xfrm>
            <a:custGeom>
              <a:avLst/>
              <a:gdLst/>
              <a:ahLst/>
              <a:cxnLst/>
              <a:rect l="l" t="t" r="r" b="b"/>
              <a:pathLst>
                <a:path w="1685925" h="914400">
                  <a:moveTo>
                    <a:pt x="1533144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685544" y="914400"/>
                  </a:lnTo>
                  <a:lnTo>
                    <a:pt x="1685544" y="152400"/>
                  </a:lnTo>
                  <a:lnTo>
                    <a:pt x="1677777" y="104217"/>
                  </a:lnTo>
                  <a:lnTo>
                    <a:pt x="1656149" y="62380"/>
                  </a:lnTo>
                  <a:lnTo>
                    <a:pt x="1623163" y="29394"/>
                  </a:lnTo>
                  <a:lnTo>
                    <a:pt x="1581326" y="7766"/>
                  </a:lnTo>
                  <a:lnTo>
                    <a:pt x="1533144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153400" y="4483608"/>
              <a:ext cx="1685925" cy="914400"/>
            </a:xfrm>
            <a:custGeom>
              <a:avLst/>
              <a:gdLst/>
              <a:ahLst/>
              <a:cxnLst/>
              <a:rect l="l" t="t" r="r" b="b"/>
              <a:pathLst>
                <a:path w="1685925" h="914400">
                  <a:moveTo>
                    <a:pt x="0" y="0"/>
                  </a:moveTo>
                  <a:lnTo>
                    <a:pt x="1533144" y="0"/>
                  </a:lnTo>
                  <a:lnTo>
                    <a:pt x="1581326" y="7766"/>
                  </a:lnTo>
                  <a:lnTo>
                    <a:pt x="1623163" y="29394"/>
                  </a:lnTo>
                  <a:lnTo>
                    <a:pt x="1656149" y="62380"/>
                  </a:lnTo>
                  <a:lnTo>
                    <a:pt x="1677777" y="104217"/>
                  </a:lnTo>
                  <a:lnTo>
                    <a:pt x="1685544" y="152400"/>
                  </a:lnTo>
                  <a:lnTo>
                    <a:pt x="1685544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389619" y="4607814"/>
            <a:ext cx="11830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3733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Visa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bm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648586" y="1831467"/>
            <a:ext cx="7278370" cy="3194685"/>
            <a:chOff x="1648586" y="1831467"/>
            <a:chExt cx="7278370" cy="3194685"/>
          </a:xfrm>
        </p:grpSpPr>
        <p:sp>
          <p:nvSpPr>
            <p:cNvPr id="37" name="object 37"/>
            <p:cNvSpPr/>
            <p:nvPr/>
          </p:nvSpPr>
          <p:spPr>
            <a:xfrm>
              <a:off x="1648587" y="1831466"/>
              <a:ext cx="7278370" cy="3194685"/>
            </a:xfrm>
            <a:custGeom>
              <a:avLst/>
              <a:gdLst/>
              <a:ahLst/>
              <a:cxnLst/>
              <a:rect l="l" t="t" r="r" b="b"/>
              <a:pathLst>
                <a:path w="7278370" h="3194685">
                  <a:moveTo>
                    <a:pt x="171450" y="2451354"/>
                  </a:moveTo>
                  <a:lnTo>
                    <a:pt x="114300" y="2451354"/>
                  </a:lnTo>
                  <a:lnTo>
                    <a:pt x="114300" y="2057781"/>
                  </a:lnTo>
                  <a:lnTo>
                    <a:pt x="57150" y="2057781"/>
                  </a:lnTo>
                  <a:lnTo>
                    <a:pt x="57150" y="2451354"/>
                  </a:lnTo>
                  <a:lnTo>
                    <a:pt x="0" y="2451354"/>
                  </a:lnTo>
                  <a:lnTo>
                    <a:pt x="85725" y="2622804"/>
                  </a:lnTo>
                  <a:lnTo>
                    <a:pt x="157162" y="2479929"/>
                  </a:lnTo>
                  <a:lnTo>
                    <a:pt x="171450" y="2451354"/>
                  </a:lnTo>
                  <a:close/>
                </a:path>
                <a:path w="7278370" h="3194685">
                  <a:moveTo>
                    <a:pt x="171450" y="971550"/>
                  </a:moveTo>
                  <a:lnTo>
                    <a:pt x="114300" y="971550"/>
                  </a:lnTo>
                  <a:lnTo>
                    <a:pt x="114300" y="577977"/>
                  </a:lnTo>
                  <a:lnTo>
                    <a:pt x="57150" y="577977"/>
                  </a:lnTo>
                  <a:lnTo>
                    <a:pt x="57150" y="971550"/>
                  </a:lnTo>
                  <a:lnTo>
                    <a:pt x="0" y="971550"/>
                  </a:lnTo>
                  <a:lnTo>
                    <a:pt x="85725" y="1143000"/>
                  </a:lnTo>
                  <a:lnTo>
                    <a:pt x="157162" y="1000125"/>
                  </a:lnTo>
                  <a:lnTo>
                    <a:pt x="171450" y="971550"/>
                  </a:lnTo>
                  <a:close/>
                </a:path>
                <a:path w="7278370" h="3194685">
                  <a:moveTo>
                    <a:pt x="2796502" y="3137281"/>
                  </a:moveTo>
                  <a:lnTo>
                    <a:pt x="2710180" y="3137281"/>
                  </a:lnTo>
                  <a:lnTo>
                    <a:pt x="2681592" y="3137281"/>
                  </a:lnTo>
                  <a:lnTo>
                    <a:pt x="2681351" y="3194304"/>
                  </a:lnTo>
                  <a:lnTo>
                    <a:pt x="2796502" y="3137281"/>
                  </a:lnTo>
                  <a:close/>
                </a:path>
                <a:path w="7278370" h="3194685">
                  <a:moveTo>
                    <a:pt x="2853182" y="3109214"/>
                  </a:moveTo>
                  <a:lnTo>
                    <a:pt x="2682113" y="3022854"/>
                  </a:lnTo>
                  <a:lnTo>
                    <a:pt x="2681846" y="3080016"/>
                  </a:lnTo>
                  <a:lnTo>
                    <a:pt x="1000252" y="3073146"/>
                  </a:lnTo>
                  <a:lnTo>
                    <a:pt x="999998" y="3130296"/>
                  </a:lnTo>
                  <a:lnTo>
                    <a:pt x="2681592" y="3137166"/>
                  </a:lnTo>
                  <a:lnTo>
                    <a:pt x="2710180" y="3137281"/>
                  </a:lnTo>
                  <a:lnTo>
                    <a:pt x="2796730" y="3137166"/>
                  </a:lnTo>
                  <a:lnTo>
                    <a:pt x="2853182" y="3109214"/>
                  </a:lnTo>
                  <a:close/>
                </a:path>
                <a:path w="7278370" h="3194685">
                  <a:moveTo>
                    <a:pt x="3723894" y="621411"/>
                  </a:moveTo>
                  <a:lnTo>
                    <a:pt x="3709606" y="592836"/>
                  </a:lnTo>
                  <a:lnTo>
                    <a:pt x="3638169" y="449961"/>
                  </a:lnTo>
                  <a:lnTo>
                    <a:pt x="3552444" y="621411"/>
                  </a:lnTo>
                  <a:lnTo>
                    <a:pt x="3609594" y="621411"/>
                  </a:lnTo>
                  <a:lnTo>
                    <a:pt x="3609594" y="1132967"/>
                  </a:lnTo>
                  <a:lnTo>
                    <a:pt x="3666744" y="1132967"/>
                  </a:lnTo>
                  <a:lnTo>
                    <a:pt x="3666744" y="621411"/>
                  </a:lnTo>
                  <a:lnTo>
                    <a:pt x="3723894" y="621411"/>
                  </a:lnTo>
                  <a:close/>
                </a:path>
                <a:path w="7278370" h="3194685">
                  <a:moveTo>
                    <a:pt x="6350000" y="85725"/>
                  </a:moveTo>
                  <a:lnTo>
                    <a:pt x="6292850" y="57150"/>
                  </a:lnTo>
                  <a:lnTo>
                    <a:pt x="6178550" y="0"/>
                  </a:lnTo>
                  <a:lnTo>
                    <a:pt x="6178550" y="57150"/>
                  </a:lnTo>
                  <a:lnTo>
                    <a:pt x="4525137" y="57150"/>
                  </a:lnTo>
                  <a:lnTo>
                    <a:pt x="4525137" y="114300"/>
                  </a:lnTo>
                  <a:lnTo>
                    <a:pt x="6178550" y="114300"/>
                  </a:lnTo>
                  <a:lnTo>
                    <a:pt x="6178550" y="171450"/>
                  </a:lnTo>
                  <a:lnTo>
                    <a:pt x="6292850" y="114300"/>
                  </a:lnTo>
                  <a:lnTo>
                    <a:pt x="6350000" y="85725"/>
                  </a:lnTo>
                  <a:close/>
                </a:path>
                <a:path w="7278370" h="3194685">
                  <a:moveTo>
                    <a:pt x="7277862" y="930402"/>
                  </a:moveTo>
                  <a:lnTo>
                    <a:pt x="7220712" y="930402"/>
                  </a:lnTo>
                  <a:lnTo>
                    <a:pt x="7220712" y="536829"/>
                  </a:lnTo>
                  <a:lnTo>
                    <a:pt x="7163562" y="536829"/>
                  </a:lnTo>
                  <a:lnTo>
                    <a:pt x="7163562" y="930402"/>
                  </a:lnTo>
                  <a:lnTo>
                    <a:pt x="7106412" y="930402"/>
                  </a:lnTo>
                  <a:lnTo>
                    <a:pt x="7192137" y="1101852"/>
                  </a:lnTo>
                  <a:lnTo>
                    <a:pt x="7263574" y="958977"/>
                  </a:lnTo>
                  <a:lnTo>
                    <a:pt x="7277862" y="930402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88179" y="2951988"/>
              <a:ext cx="1685925" cy="914400"/>
            </a:xfrm>
            <a:custGeom>
              <a:avLst/>
              <a:gdLst/>
              <a:ahLst/>
              <a:cxnLst/>
              <a:rect l="l" t="t" r="r" b="b"/>
              <a:pathLst>
                <a:path w="1685925" h="914400">
                  <a:moveTo>
                    <a:pt x="1533144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685544" y="914400"/>
                  </a:lnTo>
                  <a:lnTo>
                    <a:pt x="1685544" y="152400"/>
                  </a:lnTo>
                  <a:lnTo>
                    <a:pt x="1677777" y="104217"/>
                  </a:lnTo>
                  <a:lnTo>
                    <a:pt x="1656149" y="62380"/>
                  </a:lnTo>
                  <a:lnTo>
                    <a:pt x="1623163" y="29394"/>
                  </a:lnTo>
                  <a:lnTo>
                    <a:pt x="1581326" y="7766"/>
                  </a:lnTo>
                  <a:lnTo>
                    <a:pt x="1533144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88179" y="2951988"/>
              <a:ext cx="1685925" cy="914400"/>
            </a:xfrm>
            <a:custGeom>
              <a:avLst/>
              <a:gdLst/>
              <a:ahLst/>
              <a:cxnLst/>
              <a:rect l="l" t="t" r="r" b="b"/>
              <a:pathLst>
                <a:path w="1685925" h="914400">
                  <a:moveTo>
                    <a:pt x="0" y="0"/>
                  </a:moveTo>
                  <a:lnTo>
                    <a:pt x="1533144" y="0"/>
                  </a:lnTo>
                  <a:lnTo>
                    <a:pt x="1581326" y="7766"/>
                  </a:lnTo>
                  <a:lnTo>
                    <a:pt x="1623163" y="29394"/>
                  </a:lnTo>
                  <a:lnTo>
                    <a:pt x="1656149" y="62380"/>
                  </a:lnTo>
                  <a:lnTo>
                    <a:pt x="1677777" y="104217"/>
                  </a:lnTo>
                  <a:lnTo>
                    <a:pt x="1685544" y="152400"/>
                  </a:lnTo>
                  <a:lnTo>
                    <a:pt x="1685544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740275" y="3075177"/>
            <a:ext cx="114808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5570" marR="5080" indent="-116205">
              <a:lnSpc>
                <a:spcPct val="100000"/>
              </a:lnSpc>
              <a:spcBef>
                <a:spcPts val="105"/>
              </a:spcBef>
            </a:pPr>
            <a:r>
              <a:rPr sz="2000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uitio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ee 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Payment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532121" y="3846576"/>
            <a:ext cx="4507230" cy="1558290"/>
            <a:chOff x="4532121" y="3846576"/>
            <a:chExt cx="4507230" cy="1558290"/>
          </a:xfrm>
        </p:grpSpPr>
        <p:sp>
          <p:nvSpPr>
            <p:cNvPr id="42" name="object 42"/>
            <p:cNvSpPr/>
            <p:nvPr/>
          </p:nvSpPr>
          <p:spPr>
            <a:xfrm>
              <a:off x="5162931" y="3846575"/>
              <a:ext cx="3876675" cy="660400"/>
            </a:xfrm>
            <a:custGeom>
              <a:avLst/>
              <a:gdLst/>
              <a:ahLst/>
              <a:cxnLst/>
              <a:rect l="l" t="t" r="r" b="b"/>
              <a:pathLst>
                <a:path w="3876675" h="660400">
                  <a:moveTo>
                    <a:pt x="171450" y="171450"/>
                  </a:moveTo>
                  <a:lnTo>
                    <a:pt x="157162" y="142875"/>
                  </a:lnTo>
                  <a:lnTo>
                    <a:pt x="85725" y="0"/>
                  </a:lnTo>
                  <a:lnTo>
                    <a:pt x="0" y="171450"/>
                  </a:lnTo>
                  <a:lnTo>
                    <a:pt x="57150" y="171450"/>
                  </a:lnTo>
                  <a:lnTo>
                    <a:pt x="57150" y="660400"/>
                  </a:lnTo>
                  <a:lnTo>
                    <a:pt x="114300" y="660400"/>
                  </a:lnTo>
                  <a:lnTo>
                    <a:pt x="114300" y="171450"/>
                  </a:lnTo>
                  <a:lnTo>
                    <a:pt x="171450" y="171450"/>
                  </a:lnTo>
                  <a:close/>
                </a:path>
                <a:path w="3876675" h="660400">
                  <a:moveTo>
                    <a:pt x="3876294" y="437769"/>
                  </a:moveTo>
                  <a:lnTo>
                    <a:pt x="3819144" y="437769"/>
                  </a:lnTo>
                  <a:lnTo>
                    <a:pt x="3819144" y="44196"/>
                  </a:lnTo>
                  <a:lnTo>
                    <a:pt x="3761994" y="44196"/>
                  </a:lnTo>
                  <a:lnTo>
                    <a:pt x="3761994" y="437769"/>
                  </a:lnTo>
                  <a:lnTo>
                    <a:pt x="3704844" y="437769"/>
                  </a:lnTo>
                  <a:lnTo>
                    <a:pt x="3790569" y="609219"/>
                  </a:lnTo>
                  <a:lnTo>
                    <a:pt x="3862006" y="466344"/>
                  </a:lnTo>
                  <a:lnTo>
                    <a:pt x="3876294" y="437769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38471" y="4483608"/>
              <a:ext cx="1685925" cy="914400"/>
            </a:xfrm>
            <a:custGeom>
              <a:avLst/>
              <a:gdLst/>
              <a:ahLst/>
              <a:cxnLst/>
              <a:rect l="l" t="t" r="r" b="b"/>
              <a:pathLst>
                <a:path w="1685925" h="914400">
                  <a:moveTo>
                    <a:pt x="1533143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685543" y="914400"/>
                  </a:lnTo>
                  <a:lnTo>
                    <a:pt x="1685543" y="152400"/>
                  </a:lnTo>
                  <a:lnTo>
                    <a:pt x="1677777" y="104217"/>
                  </a:lnTo>
                  <a:lnTo>
                    <a:pt x="1656149" y="62380"/>
                  </a:lnTo>
                  <a:lnTo>
                    <a:pt x="1623163" y="29394"/>
                  </a:lnTo>
                  <a:lnTo>
                    <a:pt x="1581326" y="7766"/>
                  </a:lnTo>
                  <a:lnTo>
                    <a:pt x="1533143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538471" y="4483608"/>
              <a:ext cx="1685925" cy="914400"/>
            </a:xfrm>
            <a:custGeom>
              <a:avLst/>
              <a:gdLst/>
              <a:ahLst/>
              <a:cxnLst/>
              <a:rect l="l" t="t" r="r" b="b"/>
              <a:pathLst>
                <a:path w="1685925" h="914400">
                  <a:moveTo>
                    <a:pt x="0" y="0"/>
                  </a:moveTo>
                  <a:lnTo>
                    <a:pt x="1533143" y="0"/>
                  </a:lnTo>
                  <a:lnTo>
                    <a:pt x="1581326" y="7766"/>
                  </a:lnTo>
                  <a:lnTo>
                    <a:pt x="1623163" y="29394"/>
                  </a:lnTo>
                  <a:lnTo>
                    <a:pt x="1656149" y="62380"/>
                  </a:lnTo>
                  <a:lnTo>
                    <a:pt x="1677777" y="104217"/>
                  </a:lnTo>
                  <a:lnTo>
                    <a:pt x="1685543" y="152400"/>
                  </a:lnTo>
                  <a:lnTo>
                    <a:pt x="1685543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854575" y="4607814"/>
            <a:ext cx="10217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" marR="5080" indent="-55244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ing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Finances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04A8511-E8EE-25CE-DBA0-4C68920DD6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8076" y="3942588"/>
            <a:ext cx="3832860" cy="23180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9721" y="420116"/>
            <a:ext cx="40347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Education</a:t>
            </a:r>
            <a:r>
              <a:rPr spc="-60" dirty="0"/>
              <a:t> </a:t>
            </a:r>
            <a:r>
              <a:rPr spc="-45" dirty="0"/>
              <a:t>System</a:t>
            </a:r>
            <a:r>
              <a:rPr spc="-55" dirty="0"/>
              <a:t> </a:t>
            </a:r>
            <a:r>
              <a:rPr dirty="0"/>
              <a:t>in</a:t>
            </a:r>
            <a:r>
              <a:rPr spc="-55" dirty="0"/>
              <a:t> </a:t>
            </a:r>
            <a:r>
              <a:rPr spc="-10" dirty="0"/>
              <a:t>Canada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063" y="2019300"/>
            <a:ext cx="3788664" cy="20330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74591" y="2944367"/>
            <a:ext cx="4163567" cy="203301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30909" y="1042288"/>
            <a:ext cx="9537700" cy="177800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837565">
              <a:lnSpc>
                <a:spcPct val="100000"/>
              </a:lnSpc>
              <a:spcBef>
                <a:spcPts val="1270"/>
              </a:spcBef>
            </a:pPr>
            <a:r>
              <a:rPr sz="1800" spc="-45" dirty="0">
                <a:latin typeface="Calibri"/>
                <a:cs typeface="Calibri"/>
              </a:rPr>
              <a:t>Education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Canada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generally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funded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and </a:t>
            </a:r>
            <a:r>
              <a:rPr sz="1800" spc="-25" dirty="0">
                <a:latin typeface="Calibri"/>
                <a:cs typeface="Calibri"/>
              </a:rPr>
              <a:t>managed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by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Provincial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Governments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Canada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1800" b="1" spc="-10" dirty="0">
                <a:latin typeface="Calibri"/>
                <a:cs typeface="Calibri"/>
              </a:rPr>
              <a:t>Universities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Calibri"/>
              <a:cs typeface="Calibri"/>
            </a:endParaRPr>
          </a:p>
          <a:p>
            <a:pPr marR="339725" algn="ctr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Comm</a:t>
            </a:r>
            <a:r>
              <a:rPr sz="1800" b="1" dirty="0">
                <a:latin typeface="Calibri"/>
                <a:cs typeface="Calibri"/>
              </a:rPr>
              <a:t>unity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C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15" dirty="0">
                <a:latin typeface="Calibri"/>
                <a:cs typeface="Calibri"/>
              </a:rPr>
              <a:t>ll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g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84918" y="3545840"/>
            <a:ext cx="1506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</a:t>
            </a:r>
            <a:r>
              <a:rPr sz="1800" b="1" spc="-20" dirty="0">
                <a:latin typeface="Calibri"/>
                <a:cs typeface="Calibri"/>
              </a:rPr>
              <a:t>r</a:t>
            </a:r>
            <a:r>
              <a:rPr sz="1800" b="1" spc="-15" dirty="0">
                <a:latin typeface="Calibri"/>
                <a:cs typeface="Calibri"/>
              </a:rPr>
              <a:t>ivat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C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15" dirty="0">
                <a:latin typeface="Calibri"/>
                <a:cs typeface="Calibri"/>
              </a:rPr>
              <a:t>ll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g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3FB76B-F0BE-E0EF-C17D-A1588F16C9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6019800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8976" y="2685414"/>
            <a:ext cx="6732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Q:</a:t>
            </a:r>
            <a:r>
              <a:rPr spc="10" dirty="0"/>
              <a:t> </a:t>
            </a:r>
            <a:r>
              <a:rPr spc="-10" dirty="0"/>
              <a:t>How</a:t>
            </a:r>
            <a:r>
              <a:rPr spc="-5" dirty="0"/>
              <a:t> </a:t>
            </a:r>
            <a:r>
              <a:rPr spc="-35" dirty="0"/>
              <a:t>many</a:t>
            </a:r>
            <a:r>
              <a:rPr spc="-30" dirty="0"/>
              <a:t> </a:t>
            </a:r>
            <a:r>
              <a:rPr spc="-25" dirty="0"/>
              <a:t>Universities</a:t>
            </a:r>
            <a:r>
              <a:rPr spc="-30" dirty="0"/>
              <a:t> </a:t>
            </a:r>
            <a:r>
              <a:rPr spc="-25" dirty="0"/>
              <a:t>are</a:t>
            </a:r>
            <a:r>
              <a:rPr spc="-35" dirty="0"/>
              <a:t> </a:t>
            </a:r>
            <a:r>
              <a:rPr spc="-25" dirty="0"/>
              <a:t>there</a:t>
            </a:r>
            <a:r>
              <a:rPr spc="-30" dirty="0"/>
              <a:t> </a:t>
            </a:r>
            <a:r>
              <a:rPr spc="-10" dirty="0"/>
              <a:t>in</a:t>
            </a:r>
            <a:r>
              <a:rPr spc="-190" dirty="0"/>
              <a:t> </a:t>
            </a:r>
            <a:r>
              <a:rPr spc="-10" dirty="0"/>
              <a:t>Canada?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B41D9D-FA5A-5F0B-6C4C-F30096B0CB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8919" y="2758567"/>
            <a:ext cx="50704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There</a:t>
            </a:r>
            <a:r>
              <a:rPr spc="-55" dirty="0"/>
              <a:t> </a:t>
            </a:r>
            <a:r>
              <a:rPr spc="-35" dirty="0"/>
              <a:t>are</a:t>
            </a:r>
            <a:r>
              <a:rPr spc="-40" dirty="0"/>
              <a:t> </a:t>
            </a:r>
            <a:r>
              <a:rPr spc="-5" dirty="0"/>
              <a:t>98</a:t>
            </a:r>
            <a:r>
              <a:rPr spc="5" dirty="0"/>
              <a:t> </a:t>
            </a:r>
            <a:r>
              <a:rPr spc="-25" dirty="0"/>
              <a:t>Universities</a:t>
            </a:r>
            <a:r>
              <a:rPr spc="25" dirty="0"/>
              <a:t> </a:t>
            </a:r>
            <a:r>
              <a:rPr spc="-10" dirty="0"/>
              <a:t>in</a:t>
            </a:r>
            <a:r>
              <a:rPr spc="-35" dirty="0"/>
              <a:t> </a:t>
            </a:r>
            <a:r>
              <a:rPr spc="-10" dirty="0"/>
              <a:t>Canada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C8385B-A1E3-6DAF-33C9-D06D9DA729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0355" y="2758567"/>
            <a:ext cx="75088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Q:</a:t>
            </a:r>
            <a:r>
              <a:rPr spc="25" dirty="0"/>
              <a:t> </a:t>
            </a:r>
            <a:r>
              <a:rPr dirty="0"/>
              <a:t>Which</a:t>
            </a:r>
            <a:r>
              <a:rPr spc="65" dirty="0"/>
              <a:t> </a:t>
            </a:r>
            <a:r>
              <a:rPr spc="-20" dirty="0"/>
              <a:t>are</a:t>
            </a:r>
            <a:r>
              <a:rPr spc="-25" dirty="0"/>
              <a:t> </a:t>
            </a:r>
            <a:r>
              <a:rPr spc="-5" dirty="0"/>
              <a:t>the</a:t>
            </a:r>
            <a:r>
              <a:rPr spc="60" dirty="0"/>
              <a:t> </a:t>
            </a:r>
            <a:r>
              <a:rPr spc="-15" dirty="0"/>
              <a:t>top</a:t>
            </a:r>
            <a:r>
              <a:rPr spc="10" dirty="0"/>
              <a:t> </a:t>
            </a:r>
            <a:r>
              <a:rPr spc="-50" dirty="0"/>
              <a:t>ranked</a:t>
            </a:r>
            <a:r>
              <a:rPr dirty="0"/>
              <a:t> </a:t>
            </a:r>
            <a:r>
              <a:rPr spc="-15" dirty="0"/>
              <a:t>Universities</a:t>
            </a:r>
            <a:r>
              <a:rPr spc="-40" dirty="0"/>
              <a:t> </a:t>
            </a:r>
            <a:r>
              <a:rPr spc="-10" dirty="0"/>
              <a:t>in</a:t>
            </a:r>
            <a:r>
              <a:rPr spc="-250" dirty="0"/>
              <a:t> </a:t>
            </a:r>
            <a:r>
              <a:rPr dirty="0"/>
              <a:t>Canada?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3CB43F-6437-05A0-59D0-76DE4ADFAC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3348" y="1036319"/>
            <a:ext cx="9270492" cy="47228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0272" y="285749"/>
            <a:ext cx="22205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Map of</a:t>
            </a:r>
            <a:r>
              <a:rPr spc="-25" dirty="0"/>
              <a:t> </a:t>
            </a:r>
            <a:r>
              <a:rPr spc="-10" dirty="0"/>
              <a:t>Canada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25F97E-B414-B6CC-DE50-A9F8FD5E1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0259" y="437134"/>
            <a:ext cx="34169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25" dirty="0">
                <a:solidFill>
                  <a:srgbClr val="003396"/>
                </a:solidFill>
              </a:rPr>
              <a:t>T</a:t>
            </a:r>
            <a:r>
              <a:rPr spc="-80" dirty="0">
                <a:solidFill>
                  <a:srgbClr val="003396"/>
                </a:solidFill>
              </a:rPr>
              <a:t>o</a:t>
            </a:r>
            <a:r>
              <a:rPr spc="-5" dirty="0">
                <a:solidFill>
                  <a:srgbClr val="003396"/>
                </a:solidFill>
              </a:rPr>
              <a:t>p</a:t>
            </a:r>
            <a:r>
              <a:rPr spc="-135" dirty="0">
                <a:solidFill>
                  <a:srgbClr val="003396"/>
                </a:solidFill>
              </a:rPr>
              <a:t> </a:t>
            </a:r>
            <a:r>
              <a:rPr spc="-5" dirty="0">
                <a:solidFill>
                  <a:srgbClr val="003396"/>
                </a:solidFill>
              </a:rPr>
              <a:t>R</a:t>
            </a:r>
            <a:r>
              <a:rPr dirty="0">
                <a:solidFill>
                  <a:srgbClr val="003396"/>
                </a:solidFill>
              </a:rPr>
              <a:t>a</a:t>
            </a:r>
            <a:r>
              <a:rPr spc="-10" dirty="0">
                <a:solidFill>
                  <a:srgbClr val="003396"/>
                </a:solidFill>
              </a:rPr>
              <a:t>n</a:t>
            </a:r>
            <a:r>
              <a:rPr spc="-100" dirty="0">
                <a:solidFill>
                  <a:srgbClr val="003396"/>
                </a:solidFill>
              </a:rPr>
              <a:t>k</a:t>
            </a:r>
            <a:r>
              <a:rPr spc="-5" dirty="0">
                <a:solidFill>
                  <a:srgbClr val="003396"/>
                </a:solidFill>
              </a:rPr>
              <a:t>ed</a:t>
            </a:r>
            <a:r>
              <a:rPr spc="25" dirty="0">
                <a:solidFill>
                  <a:srgbClr val="003396"/>
                </a:solidFill>
              </a:rPr>
              <a:t> </a:t>
            </a:r>
            <a:r>
              <a:rPr spc="-5" dirty="0">
                <a:solidFill>
                  <a:srgbClr val="003396"/>
                </a:solidFill>
              </a:rPr>
              <a:t>Uni</a:t>
            </a:r>
            <a:r>
              <a:rPr spc="-40" dirty="0">
                <a:solidFill>
                  <a:srgbClr val="003396"/>
                </a:solidFill>
              </a:rPr>
              <a:t>v</a:t>
            </a:r>
            <a:r>
              <a:rPr spc="-5" dirty="0">
                <a:solidFill>
                  <a:srgbClr val="003396"/>
                </a:solidFill>
              </a:rPr>
              <a:t>e</a:t>
            </a:r>
            <a:r>
              <a:rPr spc="-60" dirty="0">
                <a:solidFill>
                  <a:srgbClr val="003396"/>
                </a:solidFill>
              </a:rPr>
              <a:t>r</a:t>
            </a:r>
            <a:r>
              <a:rPr spc="-10" dirty="0">
                <a:solidFill>
                  <a:srgbClr val="003396"/>
                </a:solidFill>
              </a:rPr>
              <a:t>si</a:t>
            </a:r>
            <a:r>
              <a:rPr spc="-15" dirty="0">
                <a:solidFill>
                  <a:srgbClr val="003396"/>
                </a:solidFill>
              </a:rPr>
              <a:t>t</a:t>
            </a:r>
            <a:r>
              <a:rPr spc="-5" dirty="0">
                <a:solidFill>
                  <a:srgbClr val="003396"/>
                </a:solidFill>
              </a:rPr>
              <a:t>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4689" y="1285494"/>
            <a:ext cx="6114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Canada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has </a:t>
            </a:r>
            <a:r>
              <a:rPr sz="1800" dirty="0">
                <a:latin typeface="Calibri"/>
                <a:cs typeface="Calibri"/>
              </a:rPr>
              <a:t>3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universities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which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top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100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world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ranking.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4689" y="1753616"/>
            <a:ext cx="114935" cy="737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ts val="1600"/>
              </a:lnSpc>
            </a:pPr>
            <a:r>
              <a:rPr sz="200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ts val="2005"/>
              </a:lnSpc>
            </a:pPr>
            <a:r>
              <a:rPr sz="200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1201" y="1762759"/>
            <a:ext cx="2056130" cy="635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96265">
              <a:lnSpc>
                <a:spcPct val="102299"/>
              </a:lnSpc>
              <a:spcBef>
                <a:spcPts val="95"/>
              </a:spcBef>
            </a:pPr>
            <a:r>
              <a:rPr sz="1300" spc="5" dirty="0">
                <a:latin typeface="Calibri"/>
                <a:cs typeface="Calibri"/>
              </a:rPr>
              <a:t>University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10" dirty="0">
                <a:latin typeface="Calibri"/>
                <a:cs typeface="Calibri"/>
              </a:rPr>
              <a:t>of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Toronto </a:t>
            </a:r>
            <a:r>
              <a:rPr sz="1300" spc="-275" dirty="0">
                <a:latin typeface="Calibri"/>
                <a:cs typeface="Calibri"/>
              </a:rPr>
              <a:t> </a:t>
            </a:r>
            <a:r>
              <a:rPr sz="1300" spc="10" dirty="0">
                <a:latin typeface="Calibri"/>
                <a:cs typeface="Calibri"/>
              </a:rPr>
              <a:t>McGill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University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300" spc="5" dirty="0">
                <a:latin typeface="Calibri"/>
                <a:cs typeface="Calibri"/>
              </a:rPr>
              <a:t>University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10" dirty="0">
                <a:latin typeface="Calibri"/>
                <a:cs typeface="Calibri"/>
              </a:rPr>
              <a:t>of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British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10" dirty="0">
                <a:latin typeface="Calibri"/>
                <a:cs typeface="Calibri"/>
              </a:rPr>
              <a:t>Columbia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4689" y="2718308"/>
            <a:ext cx="105244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Apart</a:t>
            </a:r>
            <a:r>
              <a:rPr sz="1800" spc="-10" dirty="0">
                <a:latin typeface="Calibri"/>
                <a:cs typeface="Calibri"/>
              </a:rPr>
              <a:t> from</a:t>
            </a:r>
            <a:r>
              <a:rPr sz="1800" dirty="0">
                <a:latin typeface="Calibri"/>
                <a:cs typeface="Calibri"/>
              </a:rPr>
              <a:t> 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above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Universities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Canada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which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appear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top</a:t>
            </a:r>
            <a:r>
              <a:rPr sz="1800" dirty="0">
                <a:latin typeface="Calibri"/>
                <a:cs typeface="Calibri"/>
              </a:rPr>
              <a:t> 300</a:t>
            </a:r>
            <a:r>
              <a:rPr sz="1800" spc="4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universities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world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rankings.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4689" y="3539997"/>
            <a:ext cx="114935" cy="1369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ts val="2090"/>
              </a:lnSpc>
            </a:pPr>
            <a:r>
              <a:rPr sz="200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ts val="1685"/>
              </a:lnSpc>
            </a:pPr>
            <a:r>
              <a:rPr sz="200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ts val="2000"/>
              </a:lnSpc>
            </a:pPr>
            <a:r>
              <a:rPr sz="200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1201" y="3447338"/>
            <a:ext cx="2071370" cy="1368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6095">
              <a:lnSpc>
                <a:spcPct val="153800"/>
              </a:lnSpc>
              <a:spcBef>
                <a:spcPts val="95"/>
              </a:spcBef>
            </a:pPr>
            <a:r>
              <a:rPr sz="1300" spc="5" dirty="0">
                <a:latin typeface="Calibri"/>
                <a:cs typeface="Calibri"/>
              </a:rPr>
              <a:t>University </a:t>
            </a:r>
            <a:r>
              <a:rPr sz="1300" spc="10" dirty="0">
                <a:latin typeface="Calibri"/>
                <a:cs typeface="Calibri"/>
              </a:rPr>
              <a:t>of </a:t>
            </a:r>
            <a:r>
              <a:rPr sz="1300" spc="5" dirty="0">
                <a:latin typeface="Calibri"/>
                <a:cs typeface="Calibri"/>
              </a:rPr>
              <a:t>Alberta </a:t>
            </a:r>
            <a:r>
              <a:rPr sz="1300" spc="10" dirty="0">
                <a:latin typeface="Calibri"/>
                <a:cs typeface="Calibri"/>
              </a:rPr>
              <a:t> McMaster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University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ct val="108100"/>
              </a:lnSpc>
              <a:spcBef>
                <a:spcPts val="710"/>
              </a:spcBef>
            </a:pPr>
            <a:r>
              <a:rPr sz="1300" spc="5" dirty="0">
                <a:latin typeface="Calibri"/>
                <a:cs typeface="Calibri"/>
              </a:rPr>
              <a:t>University </a:t>
            </a:r>
            <a:r>
              <a:rPr sz="1300" spc="10" dirty="0">
                <a:latin typeface="Calibri"/>
                <a:cs typeface="Calibri"/>
              </a:rPr>
              <a:t>of Montreal 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University </a:t>
            </a:r>
            <a:r>
              <a:rPr sz="1300" spc="10" dirty="0">
                <a:latin typeface="Calibri"/>
                <a:cs typeface="Calibri"/>
              </a:rPr>
              <a:t>of </a:t>
            </a:r>
            <a:r>
              <a:rPr sz="1300" dirty="0">
                <a:latin typeface="Calibri"/>
                <a:cs typeface="Calibri"/>
              </a:rPr>
              <a:t>Waterloo </a:t>
            </a:r>
            <a:r>
              <a:rPr sz="1300" spc="5" dirty="0">
                <a:latin typeface="Calibri"/>
                <a:cs typeface="Calibri"/>
              </a:rPr>
              <a:t> University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10" dirty="0">
                <a:latin typeface="Calibri"/>
                <a:cs typeface="Calibri"/>
              </a:rPr>
              <a:t>of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Western</a:t>
            </a:r>
            <a:r>
              <a:rPr sz="1300" spc="5" dirty="0">
                <a:latin typeface="Calibri"/>
                <a:cs typeface="Calibri"/>
              </a:rPr>
              <a:t> Ontario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51630" y="3445586"/>
            <a:ext cx="11493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38142" y="3352977"/>
            <a:ext cx="1433195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3900"/>
              </a:lnSpc>
              <a:spcBef>
                <a:spcPts val="95"/>
              </a:spcBef>
            </a:pPr>
            <a:r>
              <a:rPr sz="1300" spc="5" dirty="0">
                <a:latin typeface="Calibri"/>
                <a:cs typeface="Calibri"/>
              </a:rPr>
              <a:t>University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10" dirty="0">
                <a:latin typeface="Calibri"/>
                <a:cs typeface="Calibri"/>
              </a:rPr>
              <a:t>of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Calgary </a:t>
            </a:r>
            <a:r>
              <a:rPr sz="1300" spc="-275" dirty="0">
                <a:latin typeface="Calibri"/>
                <a:cs typeface="Calibri"/>
              </a:rPr>
              <a:t> </a:t>
            </a:r>
            <a:r>
              <a:rPr sz="1300" spc="10" dirty="0">
                <a:latin typeface="Calibri"/>
                <a:cs typeface="Calibri"/>
              </a:rPr>
              <a:t>Queens </a:t>
            </a:r>
            <a:r>
              <a:rPr sz="1300" spc="5" dirty="0">
                <a:latin typeface="Calibri"/>
                <a:cs typeface="Calibri"/>
              </a:rPr>
              <a:t>University 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Dalhousie University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University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10" dirty="0">
                <a:latin typeface="Calibri"/>
                <a:cs typeface="Calibri"/>
              </a:rPr>
              <a:t>of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Ottawa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83C11C-17FD-EB4A-AA38-6FAAC4D7C3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8743" y="2675889"/>
            <a:ext cx="99371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Q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What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level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programs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offeredby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Universities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Canada?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1349" y="440258"/>
            <a:ext cx="1708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Universities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4492FA-CEB0-5901-0EA7-42BD6728F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972" y="437134"/>
            <a:ext cx="17138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Universities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7147" y="1830781"/>
            <a:ext cx="9070975" cy="1331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spc="-15" dirty="0">
                <a:latin typeface="Calibri"/>
                <a:cs typeface="Calibri"/>
              </a:rPr>
              <a:t>Bachelors,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Masters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PhD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programs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29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spc="-15" dirty="0">
                <a:latin typeface="Calibri"/>
                <a:cs typeface="Calibri"/>
              </a:rPr>
              <a:t>Masters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PhD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Programs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available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Universities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only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1ACFD4-F37B-6D80-4522-B98E0CB8B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1855" y="407288"/>
            <a:ext cx="29883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Community</a:t>
            </a:r>
            <a:r>
              <a:rPr spc="-60" dirty="0"/>
              <a:t> </a:t>
            </a:r>
            <a:r>
              <a:rPr spc="-10" dirty="0"/>
              <a:t>Colleges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37613" y="2643886"/>
            <a:ext cx="80365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Q: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How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many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Community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colleges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there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3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Canada?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12E56F-A882-625A-346B-55D7CA9846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1433" y="457327"/>
            <a:ext cx="2987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Community</a:t>
            </a:r>
            <a:r>
              <a:rPr spc="-65" dirty="0"/>
              <a:t> </a:t>
            </a:r>
            <a:r>
              <a:rPr spc="-10" dirty="0"/>
              <a:t>Colleges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84882" y="2692095"/>
            <a:ext cx="72421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latin typeface="Calibri"/>
                <a:cs typeface="Calibri"/>
              </a:rPr>
              <a:t>There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are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150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Community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Colleges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across</a:t>
            </a:r>
            <a:r>
              <a:rPr sz="2800" spc="1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Canada.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D55260-B2E3-A5C8-9E9A-321EE9891A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1012" y="430148"/>
            <a:ext cx="4213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Programs</a:t>
            </a:r>
            <a:r>
              <a:rPr spc="10" dirty="0"/>
              <a:t> </a:t>
            </a:r>
            <a:r>
              <a:rPr spc="-25" dirty="0"/>
              <a:t>offered</a:t>
            </a:r>
            <a:r>
              <a:rPr spc="-60" dirty="0"/>
              <a:t> </a:t>
            </a:r>
            <a:r>
              <a:rPr spc="-15" dirty="0"/>
              <a:t>by</a:t>
            </a:r>
            <a:r>
              <a:rPr spc="-55" dirty="0"/>
              <a:t> </a:t>
            </a:r>
            <a:r>
              <a:rPr spc="-10" dirty="0"/>
              <a:t>Colleges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43582" y="2666745"/>
            <a:ext cx="94538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578600" algn="l"/>
              </a:tabLst>
            </a:pPr>
            <a:r>
              <a:rPr sz="2800" dirty="0">
                <a:latin typeface="Calibri"/>
                <a:cs typeface="Calibri"/>
              </a:rPr>
              <a:t>Q: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What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level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programs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offeredby	</a:t>
            </a:r>
            <a:r>
              <a:rPr sz="2800" spc="-10" dirty="0">
                <a:latin typeface="Calibri"/>
                <a:cs typeface="Calibri"/>
              </a:rPr>
              <a:t>Colleges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Canada?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53147E-FAA4-F7AE-12FC-8100CDE75D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335" y="390905"/>
            <a:ext cx="4213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Programs</a:t>
            </a:r>
            <a:r>
              <a:rPr spc="5" dirty="0"/>
              <a:t> </a:t>
            </a:r>
            <a:r>
              <a:rPr spc="-25" dirty="0"/>
              <a:t>offered</a:t>
            </a:r>
            <a:r>
              <a:rPr spc="-60" dirty="0"/>
              <a:t> </a:t>
            </a:r>
            <a:r>
              <a:rPr spc="-15" dirty="0"/>
              <a:t>by</a:t>
            </a:r>
            <a:r>
              <a:rPr spc="-55" dirty="0"/>
              <a:t> </a:t>
            </a:r>
            <a:r>
              <a:rPr spc="-10" dirty="0"/>
              <a:t>Colleges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1959" y="2588717"/>
            <a:ext cx="8941435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43580" marR="5080" indent="-3231515">
              <a:lnSpc>
                <a:spcPct val="100000"/>
              </a:lnSpc>
              <a:spcBef>
                <a:spcPts val="95"/>
              </a:spcBef>
              <a:tabLst>
                <a:tab pos="6396990" algn="l"/>
              </a:tabLst>
            </a:pPr>
            <a:r>
              <a:rPr sz="2800" spc="5" dirty="0">
                <a:latin typeface="Calibri"/>
                <a:cs typeface="Calibri"/>
              </a:rPr>
              <a:t>UG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Diplomas,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University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Transfer</a:t>
            </a:r>
            <a:r>
              <a:rPr sz="2800" spc="-2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programs,	</a:t>
            </a:r>
            <a:r>
              <a:rPr sz="2800" spc="-5" dirty="0">
                <a:latin typeface="Calibri"/>
                <a:cs typeface="Calibri"/>
              </a:rPr>
              <a:t>Bachelor </a:t>
            </a:r>
            <a:r>
              <a:rPr sz="2800" spc="-10" dirty="0">
                <a:latin typeface="Calibri"/>
                <a:cs typeface="Calibri"/>
              </a:rPr>
              <a:t>Degrees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PG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Diplomas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D7A1F3-771C-ADFE-BA5C-13D92833F7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0259" y="407288"/>
            <a:ext cx="3671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Duration</a:t>
            </a:r>
            <a:r>
              <a:rPr spc="-10" dirty="0"/>
              <a:t> </a:t>
            </a:r>
            <a:r>
              <a:rPr spc="-5" dirty="0"/>
              <a:t>of</a:t>
            </a:r>
            <a:r>
              <a:rPr spc="-140" dirty="0"/>
              <a:t> </a:t>
            </a:r>
            <a:r>
              <a:rPr spc="-30" dirty="0"/>
              <a:t>Qualifications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49172" y="2888106"/>
            <a:ext cx="9695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Q: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What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durations</a:t>
            </a:r>
            <a:r>
              <a:rPr sz="2800" spc="-5" dirty="0">
                <a:latin typeface="Calibri"/>
                <a:cs typeface="Calibri"/>
              </a:rPr>
              <a:t> of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Degrees</a:t>
            </a:r>
            <a:r>
              <a:rPr sz="2800" spc="-2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Diplomas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Canada?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5A1767-6A0F-B938-C9D0-0602E9430A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0623" y="470154"/>
            <a:ext cx="6379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C</a:t>
            </a:r>
            <a:r>
              <a:rPr spc="-40" dirty="0"/>
              <a:t>a</a:t>
            </a:r>
            <a:r>
              <a:rPr spc="-45" dirty="0"/>
              <a:t>t</a:t>
            </a:r>
            <a:r>
              <a:rPr spc="-15" dirty="0"/>
              <a:t>e</a:t>
            </a:r>
            <a:r>
              <a:rPr spc="-40" dirty="0"/>
              <a:t>g</a:t>
            </a:r>
            <a:r>
              <a:rPr spc="-15" dirty="0"/>
              <a:t>o</a:t>
            </a:r>
            <a:r>
              <a:rPr spc="-25" dirty="0"/>
              <a:t>ri</a:t>
            </a:r>
            <a:r>
              <a:rPr spc="-80" dirty="0"/>
              <a:t>z</a:t>
            </a:r>
            <a:r>
              <a:rPr spc="-50" dirty="0"/>
              <a:t>a</a:t>
            </a:r>
            <a:r>
              <a:rPr spc="-20" dirty="0"/>
              <a:t>t</a:t>
            </a:r>
            <a:r>
              <a:rPr spc="-25" dirty="0"/>
              <a:t>i</a:t>
            </a:r>
            <a:r>
              <a:rPr spc="-15" dirty="0"/>
              <a:t>o</a:t>
            </a:r>
            <a:r>
              <a:rPr spc="-5" dirty="0"/>
              <a:t>n</a:t>
            </a:r>
            <a:r>
              <a:rPr spc="-65" dirty="0"/>
              <a:t> </a:t>
            </a:r>
            <a:r>
              <a:rPr spc="-25" dirty="0"/>
              <a:t>a</a:t>
            </a:r>
            <a:r>
              <a:rPr spc="-35" dirty="0"/>
              <a:t>n</a:t>
            </a:r>
            <a:r>
              <a:rPr spc="-5" dirty="0"/>
              <a:t>d</a:t>
            </a:r>
            <a:r>
              <a:rPr spc="-40" dirty="0"/>
              <a:t> </a:t>
            </a:r>
            <a:r>
              <a:rPr spc="-60" dirty="0"/>
              <a:t>Du</a:t>
            </a:r>
            <a:r>
              <a:rPr spc="-120" dirty="0"/>
              <a:t>r</a:t>
            </a:r>
            <a:r>
              <a:rPr spc="-75" dirty="0"/>
              <a:t>a</a:t>
            </a:r>
            <a:r>
              <a:rPr spc="-55" dirty="0"/>
              <a:t>t</a:t>
            </a:r>
            <a:r>
              <a:rPr spc="-60" dirty="0"/>
              <a:t>i</a:t>
            </a:r>
            <a:r>
              <a:rPr spc="-55" dirty="0"/>
              <a:t>o</a:t>
            </a:r>
            <a:r>
              <a:rPr spc="-5" dirty="0"/>
              <a:t>n</a:t>
            </a:r>
            <a:r>
              <a:rPr spc="-90" dirty="0"/>
              <a:t> </a:t>
            </a:r>
            <a:r>
              <a:rPr spc="-5" dirty="0"/>
              <a:t>of</a:t>
            </a:r>
            <a:r>
              <a:rPr spc="-204" dirty="0"/>
              <a:t> </a:t>
            </a:r>
            <a:r>
              <a:rPr spc="-5" dirty="0"/>
              <a:t>Qual</a:t>
            </a:r>
            <a:r>
              <a:rPr spc="-20" dirty="0"/>
              <a:t>i</a:t>
            </a:r>
            <a:r>
              <a:rPr spc="-10" dirty="0"/>
              <a:t>fi</a:t>
            </a:r>
            <a:r>
              <a:rPr spc="-35" dirty="0"/>
              <a:t>c</a:t>
            </a:r>
            <a:r>
              <a:rPr spc="-25" dirty="0"/>
              <a:t>a</a:t>
            </a:r>
            <a:r>
              <a:rPr spc="-20" dirty="0"/>
              <a:t>t</a:t>
            </a:r>
            <a:r>
              <a:rPr spc="-5" dirty="0"/>
              <a:t>io</a:t>
            </a:r>
            <a:r>
              <a:rPr spc="-15" dirty="0"/>
              <a:t>n</a:t>
            </a:r>
            <a:r>
              <a:rPr spc="-5" dirty="0"/>
              <a:t>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77379" y="1268602"/>
          <a:ext cx="11162665" cy="42307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1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055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2000" b="1" spc="-20" dirty="0">
                          <a:latin typeface="Calibri"/>
                          <a:cs typeface="Calibri"/>
                        </a:rPr>
                        <a:t>Degrees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4470C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b="1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000" b="1" spc="-7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000" b="1" spc="-7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b="1" spc="-4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4470C4"/>
                      </a:solidFill>
                      <a:prstDash val="solid"/>
                    </a:lnL>
                    <a:lnT w="12700">
                      <a:solidFill>
                        <a:srgbClr val="4470C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04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Doctoral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PhD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spc="-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8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ea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4470C4"/>
                      </a:solidFill>
                      <a:prstDash val="solid"/>
                    </a:lnL>
                    <a:solidFill>
                      <a:srgbClr val="D9E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3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Masters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Years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4470C4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93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PG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Diploma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/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Graduate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Certificate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spc="-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9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ea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4470C4"/>
                      </a:solidFill>
                      <a:prstDash val="solid"/>
                    </a:lnL>
                    <a:solidFill>
                      <a:srgbClr val="D9E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6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Bachelors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Years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4470C4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52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UG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Diploma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lnB w="76200">
                      <a:solidFill>
                        <a:srgbClr val="003396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spc="-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2-year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Diploma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3-year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Advanced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Diploma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4470C4"/>
                      </a:solidFill>
                      <a:prstDash val="solid"/>
                    </a:lnL>
                    <a:lnB w="76200">
                      <a:solidFill>
                        <a:srgbClr val="003396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1B53CF4-6101-BF32-F2E3-5A7BADE8AE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750" y="437134"/>
            <a:ext cx="1031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I</a:t>
            </a:r>
            <a:r>
              <a:rPr spc="-60" dirty="0"/>
              <a:t>n</a:t>
            </a:r>
            <a:r>
              <a:rPr spc="-70" dirty="0"/>
              <a:t>t</a:t>
            </a:r>
            <a:r>
              <a:rPr spc="-25" dirty="0"/>
              <a:t>a</a:t>
            </a:r>
            <a:r>
              <a:rPr spc="-114" dirty="0"/>
              <a:t>k</a:t>
            </a:r>
            <a:r>
              <a:rPr spc="-30" dirty="0"/>
              <a:t>e</a:t>
            </a:r>
            <a:r>
              <a:rPr spc="-5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25572" y="2714955"/>
            <a:ext cx="6462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Q: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What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intakes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available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Canada?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6C71CD-4C9F-951A-7B6B-CAC316AAA8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0601" y="2633548"/>
            <a:ext cx="61461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Q:</a:t>
            </a:r>
            <a:r>
              <a:rPr sz="3600" spc="-5" dirty="0"/>
              <a:t> </a:t>
            </a:r>
            <a:r>
              <a:rPr sz="3600" spc="-15" dirty="0"/>
              <a:t>What</a:t>
            </a:r>
            <a:r>
              <a:rPr sz="3600" spc="-70" dirty="0"/>
              <a:t> </a:t>
            </a:r>
            <a:r>
              <a:rPr sz="3600" spc="-5" dirty="0"/>
              <a:t>is</a:t>
            </a:r>
            <a:r>
              <a:rPr sz="3600" spc="-35" dirty="0"/>
              <a:t> </a:t>
            </a:r>
            <a:r>
              <a:rPr sz="3600" dirty="0"/>
              <a:t>the</a:t>
            </a:r>
            <a:r>
              <a:rPr sz="3600" spc="-45" dirty="0"/>
              <a:t> </a:t>
            </a:r>
            <a:r>
              <a:rPr sz="3600" spc="-20" dirty="0"/>
              <a:t>capital</a:t>
            </a:r>
            <a:r>
              <a:rPr sz="3600" spc="-85" dirty="0"/>
              <a:t> </a:t>
            </a:r>
            <a:r>
              <a:rPr sz="3600" spc="-5" dirty="0"/>
              <a:t>of</a:t>
            </a:r>
            <a:r>
              <a:rPr sz="3600" spc="-150" dirty="0"/>
              <a:t> </a:t>
            </a:r>
            <a:r>
              <a:rPr sz="3600" spc="-5" dirty="0"/>
              <a:t>Canada?</a:t>
            </a:r>
            <a:endParaRPr sz="3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F4E45-AABF-7D58-769F-CF727980A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1349" y="437134"/>
            <a:ext cx="1031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I</a:t>
            </a:r>
            <a:r>
              <a:rPr spc="-60" dirty="0"/>
              <a:t>n</a:t>
            </a:r>
            <a:r>
              <a:rPr spc="-70" dirty="0"/>
              <a:t>t</a:t>
            </a:r>
            <a:r>
              <a:rPr spc="-25" dirty="0"/>
              <a:t>a</a:t>
            </a:r>
            <a:r>
              <a:rPr spc="-114" dirty="0"/>
              <a:t>k</a:t>
            </a:r>
            <a:r>
              <a:rPr spc="-30" dirty="0"/>
              <a:t>e</a:t>
            </a:r>
            <a:r>
              <a:rPr spc="-5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23261" y="2152294"/>
            <a:ext cx="7556500" cy="1211580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2800" spc="-10" dirty="0">
                <a:latin typeface="Calibri"/>
                <a:cs typeface="Calibri"/>
              </a:rPr>
              <a:t>The main </a:t>
            </a:r>
            <a:r>
              <a:rPr sz="2800" spc="-45" dirty="0">
                <a:latin typeface="Calibri"/>
                <a:cs typeface="Calibri"/>
              </a:rPr>
              <a:t>Intakes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are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b="1" spc="-65" dirty="0">
                <a:latin typeface="Calibri"/>
                <a:cs typeface="Calibri"/>
              </a:rPr>
              <a:t>September,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January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150" dirty="0">
                <a:latin typeface="Calibri"/>
                <a:cs typeface="Calibri"/>
              </a:rPr>
              <a:t> </a:t>
            </a:r>
            <a:r>
              <a:rPr sz="2800" b="1" spc="-105" dirty="0">
                <a:latin typeface="Calibri"/>
                <a:cs typeface="Calibri"/>
              </a:rPr>
              <a:t>May.</a:t>
            </a:r>
            <a:endParaRPr sz="2800">
              <a:latin typeface="Calibri"/>
              <a:cs typeface="Calibri"/>
            </a:endParaRPr>
          </a:p>
          <a:p>
            <a:pPr marL="44450">
              <a:lnSpc>
                <a:spcPct val="100000"/>
              </a:lnSpc>
              <a:spcBef>
                <a:spcPts val="1310"/>
              </a:spcBef>
            </a:pPr>
            <a:r>
              <a:rPr sz="2800" spc="-25" dirty="0">
                <a:latin typeface="Calibri"/>
                <a:cs typeface="Calibri"/>
              </a:rPr>
              <a:t>There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are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limited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intakes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July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October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well.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CB489C-7E23-3B6B-4D13-41DC09BCF8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0259" y="390905"/>
            <a:ext cx="6316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Academic</a:t>
            </a:r>
            <a:r>
              <a:rPr spc="-35" dirty="0"/>
              <a:t> </a:t>
            </a:r>
            <a:r>
              <a:rPr spc="-5" dirty="0"/>
              <a:t>&amp;</a:t>
            </a:r>
            <a:r>
              <a:rPr spc="-15" dirty="0"/>
              <a:t> </a:t>
            </a:r>
            <a:r>
              <a:rPr spc="-20" dirty="0"/>
              <a:t>English</a:t>
            </a:r>
            <a:r>
              <a:rPr spc="-25" dirty="0"/>
              <a:t> </a:t>
            </a:r>
            <a:r>
              <a:rPr spc="-20" dirty="0"/>
              <a:t>Language</a:t>
            </a:r>
            <a:r>
              <a:rPr spc="-15" dirty="0"/>
              <a:t> </a:t>
            </a:r>
            <a:r>
              <a:rPr spc="-35" dirty="0"/>
              <a:t>Requirements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18807" y="1123696"/>
          <a:ext cx="11235689" cy="44088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7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7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7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85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5" dirty="0">
                          <a:latin typeface="Calibri"/>
                          <a:cs typeface="Calibri"/>
                        </a:rPr>
                        <a:t>Programs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28575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229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Entry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Requirements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28575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35" dirty="0">
                          <a:latin typeface="Calibri"/>
                          <a:cs typeface="Calibri"/>
                        </a:rPr>
                        <a:t>IELTS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28575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20" dirty="0">
                          <a:latin typeface="Calibri"/>
                          <a:cs typeface="Calibri"/>
                        </a:rPr>
                        <a:t>TOEFL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28575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PTE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28575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6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5" dirty="0">
                          <a:latin typeface="Calibri"/>
                          <a:cs typeface="Calibri"/>
                        </a:rPr>
                        <a:t>Masters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16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Years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of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full-time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education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65%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above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Bachelors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6.5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(6.0)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88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62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5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PG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Diplomas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651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15 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Years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full-time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education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50-55%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above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Bachelors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6.5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(6.0)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88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62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26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Bachelors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2097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12 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Years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full-time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education </a:t>
                      </a:r>
                      <a:r>
                        <a:rPr sz="1600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60%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above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grade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12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6.5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(6.0)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79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62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25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UG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Diplomas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2097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12 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Years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full-time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education </a:t>
                      </a:r>
                      <a:r>
                        <a:rPr sz="1600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50-55%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above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grade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12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6.0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(6.0)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79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58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344D34F-48CB-CD57-6419-0271548267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300" y="410972"/>
            <a:ext cx="4606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Designated</a:t>
            </a:r>
            <a:r>
              <a:rPr spc="-5" dirty="0"/>
              <a:t> </a:t>
            </a:r>
            <a:r>
              <a:rPr spc="-20" dirty="0"/>
              <a:t>Learning</a:t>
            </a:r>
            <a:r>
              <a:rPr spc="-60" dirty="0"/>
              <a:t> </a:t>
            </a:r>
            <a:r>
              <a:rPr spc="-20" dirty="0"/>
              <a:t>Institutions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1491" y="1594865"/>
            <a:ext cx="10953115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5"/>
              </a:spcBef>
              <a:tabLst>
                <a:tab pos="8637905" algn="l"/>
              </a:tabLst>
            </a:pPr>
            <a:r>
              <a:rPr sz="2000" spc="-145" dirty="0">
                <a:latin typeface="Calibri"/>
                <a:cs typeface="Calibri"/>
              </a:rPr>
              <a:t>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apply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for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study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permit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on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after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1</a:t>
            </a:r>
            <a:r>
              <a:rPr sz="1950" spc="15" baseline="21367" dirty="0">
                <a:latin typeface="Calibri"/>
                <a:cs typeface="Calibri"/>
              </a:rPr>
              <a:t>st</a:t>
            </a:r>
            <a:r>
              <a:rPr sz="1950" spc="52" baseline="21367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June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2014,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international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student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will	need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to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have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letter</a:t>
            </a:r>
            <a:endParaRPr sz="20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of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acceptance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from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designated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learning</a:t>
            </a:r>
            <a:r>
              <a:rPr sz="2000" b="1" spc="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institution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88900" marR="81280">
              <a:lnSpc>
                <a:spcPct val="100000"/>
              </a:lnSpc>
              <a:tabLst>
                <a:tab pos="8442960" algn="l"/>
              </a:tabLst>
            </a:pPr>
            <a:r>
              <a:rPr sz="2000" spc="-20" dirty="0">
                <a:latin typeface="Calibri"/>
                <a:cs typeface="Calibri"/>
              </a:rPr>
              <a:t>Each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province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territory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Canada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responsible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for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designating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educational	institutions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at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post-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secondary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level</a:t>
            </a:r>
            <a:r>
              <a:rPr sz="2000" spc="-5" dirty="0">
                <a:latin typeface="Calibri"/>
                <a:cs typeface="Calibri"/>
              </a:rPr>
              <a:t> that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may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enroll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international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students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spc="4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after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1950" baseline="21367" dirty="0">
                <a:latin typeface="Calibri"/>
                <a:cs typeface="Calibri"/>
              </a:rPr>
              <a:t>st</a:t>
            </a:r>
            <a:r>
              <a:rPr sz="1950" spc="30" baseline="21367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June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2014.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This</a:t>
            </a:r>
            <a:r>
              <a:rPr sz="2000" spc="-20" dirty="0">
                <a:latin typeface="Calibri"/>
                <a:cs typeface="Calibri"/>
              </a:rPr>
              <a:t> list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designated</a:t>
            </a:r>
            <a:r>
              <a:rPr sz="2000" spc="-5" dirty="0">
                <a:latin typeface="Calibri"/>
                <a:cs typeface="Calibri"/>
              </a:rPr>
              <a:t> learning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institutions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20" dirty="0">
                <a:latin typeface="Calibri"/>
                <a:cs typeface="Calibri"/>
              </a:rPr>
              <a:t>found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below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mentioned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link.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2000" u="heavy" spc="-20" dirty="0"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2"/>
              </a:rPr>
              <a:t>http://www.cic.gc.ca/english/study/study-institutions-list.asp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tabLst>
                <a:tab pos="8561705" algn="l"/>
              </a:tabLst>
            </a:pPr>
            <a:r>
              <a:rPr sz="2000" spc="-5" dirty="0">
                <a:latin typeface="Calibri"/>
                <a:cs typeface="Calibri"/>
              </a:rPr>
              <a:t>If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study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permit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application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made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on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after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1950" baseline="21367" dirty="0">
                <a:latin typeface="Calibri"/>
                <a:cs typeface="Calibri"/>
              </a:rPr>
              <a:t>st</a:t>
            </a:r>
            <a:r>
              <a:rPr sz="1950" spc="7" baseline="21367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June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2014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letter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	</a:t>
            </a:r>
            <a:r>
              <a:rPr sz="2000" spc="-10" dirty="0">
                <a:latin typeface="Calibri"/>
                <a:cs typeface="Calibri"/>
              </a:rPr>
              <a:t>acceptance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from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an</a:t>
            </a:r>
            <a:endParaRPr sz="20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institution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that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 not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designated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international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students,</a:t>
            </a:r>
            <a:r>
              <a:rPr sz="2000" spc="4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visa application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will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refused.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7091E2-598E-FD5B-1813-AE5D3828D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1012" y="390905"/>
            <a:ext cx="36182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5" dirty="0"/>
              <a:t>Work</a:t>
            </a:r>
            <a:r>
              <a:rPr spc="-75" dirty="0"/>
              <a:t> </a:t>
            </a:r>
            <a:r>
              <a:rPr spc="-40" dirty="0"/>
              <a:t>Permit</a:t>
            </a:r>
            <a:r>
              <a:rPr spc="-10" dirty="0"/>
              <a:t> </a:t>
            </a:r>
            <a:r>
              <a:rPr spc="-40" dirty="0"/>
              <a:t>for</a:t>
            </a:r>
            <a:r>
              <a:rPr spc="-110" dirty="0"/>
              <a:t> </a:t>
            </a:r>
            <a:r>
              <a:rPr spc="-20" dirty="0"/>
              <a:t>Students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99438" y="2241575"/>
            <a:ext cx="902716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2765" marR="5080" indent="-3060700">
              <a:lnSpc>
                <a:spcPct val="125000"/>
              </a:lnSpc>
              <a:spcBef>
                <a:spcPts val="100"/>
              </a:spcBef>
              <a:tabLst>
                <a:tab pos="7065645" algn="l"/>
              </a:tabLst>
            </a:pPr>
            <a:r>
              <a:rPr sz="2800" spc="-5" dirty="0">
                <a:latin typeface="Calibri"/>
                <a:cs typeface="Calibri"/>
              </a:rPr>
              <a:t>Q: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What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criteria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for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International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Students	</a:t>
            </a:r>
            <a:r>
              <a:rPr sz="2800" spc="-25" dirty="0">
                <a:latin typeface="Calibri"/>
                <a:cs typeface="Calibri"/>
              </a:rPr>
              <a:t>to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work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while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studying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Canada?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604B83-3D81-8B9C-104B-01405F1FBD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1491" y="420116"/>
            <a:ext cx="37426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35" dirty="0">
                <a:solidFill>
                  <a:srgbClr val="003396"/>
                </a:solidFill>
                <a:latin typeface="Calibri"/>
                <a:cs typeface="Calibri"/>
              </a:rPr>
              <a:t>Work</a:t>
            </a:r>
            <a:r>
              <a:rPr b="1" spc="-60" dirty="0">
                <a:solidFill>
                  <a:srgbClr val="003396"/>
                </a:solidFill>
                <a:latin typeface="Calibri"/>
                <a:cs typeface="Calibri"/>
              </a:rPr>
              <a:t> </a:t>
            </a:r>
            <a:r>
              <a:rPr b="1" spc="-25" dirty="0">
                <a:solidFill>
                  <a:srgbClr val="003396"/>
                </a:solidFill>
                <a:latin typeface="Calibri"/>
                <a:cs typeface="Calibri"/>
              </a:rPr>
              <a:t>Permit </a:t>
            </a:r>
            <a:r>
              <a:rPr b="1" spc="-20" dirty="0">
                <a:solidFill>
                  <a:srgbClr val="003396"/>
                </a:solidFill>
                <a:latin typeface="Calibri"/>
                <a:cs typeface="Calibri"/>
              </a:rPr>
              <a:t>for</a:t>
            </a:r>
            <a:r>
              <a:rPr b="1" spc="-90" dirty="0">
                <a:solidFill>
                  <a:srgbClr val="003396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003396"/>
                </a:solidFill>
                <a:latin typeface="Calibri"/>
                <a:cs typeface="Calibri"/>
              </a:rPr>
              <a:t>Students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1491" y="1457071"/>
            <a:ext cx="10954385" cy="4127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Students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are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eligible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to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work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part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time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or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off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campus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from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day</a:t>
            </a:r>
            <a:r>
              <a:rPr sz="1800" b="1" spc="1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one.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Study </a:t>
            </a:r>
            <a:r>
              <a:rPr sz="1800" spc="-15" dirty="0">
                <a:latin typeface="Calibri"/>
                <a:cs typeface="Calibri"/>
              </a:rPr>
              <a:t>permits </a:t>
            </a:r>
            <a:r>
              <a:rPr sz="1800" spc="-10" dirty="0">
                <a:latin typeface="Calibri"/>
                <a:cs typeface="Calibri"/>
              </a:rPr>
              <a:t>will </a:t>
            </a:r>
            <a:r>
              <a:rPr sz="1800" spc="-20" dirty="0">
                <a:latin typeface="Calibri"/>
                <a:cs typeface="Calibri"/>
              </a:rPr>
              <a:t>automatically authorize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holder </a:t>
            </a:r>
            <a:r>
              <a:rPr sz="1800" spc="-15" dirty="0">
                <a:latin typeface="Calibri"/>
                <a:cs typeface="Calibri"/>
              </a:rPr>
              <a:t>to work </a:t>
            </a:r>
            <a:r>
              <a:rPr sz="1800" spc="-20" dirty="0">
                <a:latin typeface="Calibri"/>
                <a:cs typeface="Calibri"/>
              </a:rPr>
              <a:t>on/off-campus </a:t>
            </a:r>
            <a:r>
              <a:rPr sz="1800" spc="-30" dirty="0">
                <a:latin typeface="Calibri"/>
                <a:cs typeface="Calibri"/>
              </a:rPr>
              <a:t>for </a:t>
            </a:r>
            <a:r>
              <a:rPr sz="1800" spc="-10" dirty="0">
                <a:latin typeface="Calibri"/>
                <a:cs typeface="Calibri"/>
              </a:rPr>
              <a:t>more </a:t>
            </a:r>
            <a:r>
              <a:rPr sz="1800" spc="-5" dirty="0">
                <a:latin typeface="Calibri"/>
                <a:cs typeface="Calibri"/>
              </a:rPr>
              <a:t>than </a:t>
            </a:r>
            <a:r>
              <a:rPr sz="1800" spc="-10" dirty="0">
                <a:latin typeface="Calibri"/>
                <a:cs typeface="Calibri"/>
              </a:rPr>
              <a:t>20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hours </a:t>
            </a:r>
            <a:r>
              <a:rPr sz="1800" spc="-10" dirty="0">
                <a:latin typeface="Calibri"/>
                <a:cs typeface="Calibri"/>
              </a:rPr>
              <a:t>per </a:t>
            </a:r>
            <a:r>
              <a:rPr sz="1800" spc="-5" dirty="0">
                <a:latin typeface="Calibri"/>
                <a:cs typeface="Calibri"/>
              </a:rPr>
              <a:t>week </a:t>
            </a:r>
            <a:r>
              <a:rPr sz="1800" spc="-15" dirty="0">
                <a:latin typeface="Calibri"/>
                <a:cs typeface="Calibri"/>
              </a:rPr>
              <a:t>during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academic </a:t>
            </a:r>
            <a:r>
              <a:rPr sz="1800" spc="-10" dirty="0">
                <a:latin typeface="Calibri"/>
                <a:cs typeface="Calibri"/>
              </a:rPr>
              <a:t>session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full-time (i.e. </a:t>
            </a:r>
            <a:r>
              <a:rPr sz="1800" spc="-5" dirty="0">
                <a:latin typeface="Calibri"/>
                <a:cs typeface="Calibri"/>
              </a:rPr>
              <a:t>40 </a:t>
            </a:r>
            <a:r>
              <a:rPr sz="1800" spc="-20" dirty="0">
                <a:latin typeface="Calibri"/>
                <a:cs typeface="Calibri"/>
              </a:rPr>
              <a:t>hours </a:t>
            </a:r>
            <a:r>
              <a:rPr sz="1800" spc="-5" dirty="0">
                <a:latin typeface="Calibri"/>
                <a:cs typeface="Calibri"/>
              </a:rPr>
              <a:t>per week) </a:t>
            </a:r>
            <a:r>
              <a:rPr sz="1800" spc="-10" dirty="0">
                <a:latin typeface="Calibri"/>
                <a:cs typeface="Calibri"/>
              </a:rPr>
              <a:t>during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scheduled </a:t>
            </a:r>
            <a:r>
              <a:rPr sz="1800" spc="-20" dirty="0">
                <a:latin typeface="Calibri"/>
                <a:cs typeface="Calibri"/>
              </a:rPr>
              <a:t>breaks </a:t>
            </a:r>
            <a:r>
              <a:rPr sz="1800" spc="-5" dirty="0">
                <a:latin typeface="Calibri"/>
                <a:cs typeface="Calibri"/>
              </a:rPr>
              <a:t>without the need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apply </a:t>
            </a:r>
            <a:r>
              <a:rPr sz="1800" spc="-30" dirty="0"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separate </a:t>
            </a:r>
            <a:r>
              <a:rPr sz="1800" spc="-20" dirty="0">
                <a:latin typeface="Calibri"/>
                <a:cs typeface="Calibri"/>
              </a:rPr>
              <a:t>work </a:t>
            </a:r>
            <a:r>
              <a:rPr sz="1800" spc="-10" dirty="0">
                <a:latin typeface="Calibri"/>
                <a:cs typeface="Calibri"/>
              </a:rPr>
              <a:t>permit.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study </a:t>
            </a:r>
            <a:r>
              <a:rPr sz="1800" spc="-10" dirty="0">
                <a:latin typeface="Calibri"/>
                <a:cs typeface="Calibri"/>
              </a:rPr>
              <a:t>permit</a:t>
            </a:r>
            <a:r>
              <a:rPr sz="1800" spc="-5" dirty="0">
                <a:latin typeface="Calibri"/>
                <a:cs typeface="Calibri"/>
              </a:rPr>
              <a:t> holder </a:t>
            </a:r>
            <a:r>
              <a:rPr sz="1800" spc="-15" dirty="0">
                <a:latin typeface="Calibri"/>
                <a:cs typeface="Calibri"/>
              </a:rPr>
              <a:t>should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15" dirty="0">
                <a:latin typeface="Calibri"/>
                <a:cs typeface="Calibri"/>
              </a:rPr>
              <a:t>pursuing 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spc="-5" dirty="0">
                <a:latin typeface="Calibri"/>
                <a:cs typeface="Calibri"/>
              </a:rPr>
              <a:t>academic, </a:t>
            </a:r>
            <a:r>
              <a:rPr sz="1800" spc="-20" dirty="0">
                <a:latin typeface="Calibri"/>
                <a:cs typeface="Calibri"/>
              </a:rPr>
              <a:t>vocational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20" dirty="0">
                <a:latin typeface="Calibri"/>
                <a:cs typeface="Calibri"/>
              </a:rPr>
              <a:t>professional </a:t>
            </a:r>
            <a:r>
              <a:rPr sz="1800" spc="-15" dirty="0">
                <a:latin typeface="Calibri"/>
                <a:cs typeface="Calibri"/>
              </a:rPr>
              <a:t>training of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six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months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20" dirty="0">
                <a:latin typeface="Calibri"/>
                <a:cs typeface="Calibri"/>
              </a:rPr>
              <a:t>more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that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leads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degree,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diploma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certificate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Designated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Learning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Institution.</a:t>
            </a:r>
            <a:endParaRPr lang="en-IN" spc="-5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lang="en-IN" sz="1800" spc="-5" dirty="0">
                <a:latin typeface="Calibri"/>
                <a:cs typeface="Calibri"/>
              </a:rPr>
              <a:t>Since November 2022 Canadian government has </a:t>
            </a:r>
            <a:r>
              <a:rPr lang="en-IN" sz="1800" spc="-5" dirty="0" err="1">
                <a:latin typeface="Calibri"/>
                <a:cs typeface="Calibri"/>
              </a:rPr>
              <a:t>a;lowed</a:t>
            </a:r>
            <a:r>
              <a:rPr lang="en-IN" sz="1800" spc="-5" dirty="0">
                <a:latin typeface="Calibri"/>
                <a:cs typeface="Calibri"/>
              </a:rPr>
              <a:t> students to work for </a:t>
            </a:r>
            <a:r>
              <a:rPr lang="en-IN" sz="1800" spc="-5" dirty="0" err="1">
                <a:latin typeface="Calibri"/>
                <a:cs typeface="Calibri"/>
              </a:rPr>
              <a:t>unlimted</a:t>
            </a:r>
            <a:r>
              <a:rPr lang="en-IN" sz="1800" spc="-5" dirty="0">
                <a:latin typeface="Calibri"/>
                <a:cs typeface="Calibri"/>
              </a:rPr>
              <a:t> hours except for their classes.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 dirty="0">
              <a:latin typeface="Calibri"/>
              <a:cs typeface="Calibri"/>
            </a:endParaRPr>
          </a:p>
          <a:p>
            <a:pPr marL="26034" marR="29209" algn="just">
              <a:lnSpc>
                <a:spcPct val="102000"/>
              </a:lnSpc>
            </a:pPr>
            <a:r>
              <a:rPr sz="1800" b="1" spc="-10" dirty="0">
                <a:latin typeface="Calibri"/>
                <a:cs typeface="Calibri"/>
              </a:rPr>
              <a:t>Co-op </a:t>
            </a:r>
            <a:r>
              <a:rPr sz="1800" b="1" dirty="0">
                <a:latin typeface="Calibri"/>
                <a:cs typeface="Calibri"/>
              </a:rPr>
              <a:t>&amp; </a:t>
            </a:r>
            <a:r>
              <a:rPr sz="1800" b="1" spc="-25" dirty="0">
                <a:latin typeface="Calibri"/>
                <a:cs typeface="Calibri"/>
              </a:rPr>
              <a:t>Internship Programmes </a:t>
            </a:r>
            <a:r>
              <a:rPr sz="1800" b="1" dirty="0">
                <a:latin typeface="Calibri"/>
                <a:cs typeface="Calibri"/>
              </a:rPr>
              <a:t>: </a:t>
            </a:r>
            <a:r>
              <a:rPr sz="1800" spc="-30" dirty="0">
                <a:latin typeface="Calibri"/>
                <a:cs typeface="Calibri"/>
              </a:rPr>
              <a:t>Many </a:t>
            </a:r>
            <a:r>
              <a:rPr sz="1800" spc="-5" dirty="0">
                <a:latin typeface="Calibri"/>
                <a:cs typeface="Calibri"/>
              </a:rPr>
              <a:t>of the </a:t>
            </a:r>
            <a:r>
              <a:rPr sz="1800" spc="-35" dirty="0">
                <a:latin typeface="Calibri"/>
                <a:cs typeface="Calibri"/>
              </a:rPr>
              <a:t>programs have </a:t>
            </a:r>
            <a:r>
              <a:rPr sz="1800" spc="-10" dirty="0">
                <a:latin typeface="Calibri"/>
                <a:cs typeface="Calibri"/>
              </a:rPr>
              <a:t>inbuilt </a:t>
            </a:r>
            <a:r>
              <a:rPr sz="1800" spc="-25" dirty="0">
                <a:latin typeface="Calibri"/>
                <a:cs typeface="Calibri"/>
              </a:rPr>
              <a:t>internships </a:t>
            </a:r>
            <a:r>
              <a:rPr sz="1800" spc="-10" dirty="0">
                <a:latin typeface="Calibri"/>
                <a:cs typeface="Calibri"/>
              </a:rPr>
              <a:t>of one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25" dirty="0">
                <a:latin typeface="Calibri"/>
                <a:cs typeface="Calibri"/>
              </a:rPr>
              <a:t>two </a:t>
            </a:r>
            <a:r>
              <a:rPr sz="1800" spc="-35" dirty="0">
                <a:latin typeface="Calibri"/>
                <a:cs typeface="Calibri"/>
              </a:rPr>
              <a:t>semesters </a:t>
            </a:r>
            <a:r>
              <a:rPr sz="1800" spc="-10" dirty="0">
                <a:latin typeface="Calibri"/>
                <a:cs typeface="Calibri"/>
              </a:rPr>
              <a:t>which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provide </a:t>
            </a:r>
            <a:r>
              <a:rPr sz="1800" spc="-10" dirty="0">
                <a:latin typeface="Calibri"/>
                <a:cs typeface="Calibri"/>
              </a:rPr>
              <a:t>an opportunity </a:t>
            </a:r>
            <a:r>
              <a:rPr sz="1800" spc="-40" dirty="0"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20" dirty="0">
                <a:latin typeface="Calibri"/>
                <a:cs typeface="Calibri"/>
              </a:rPr>
              <a:t>student to </a:t>
            </a:r>
            <a:r>
              <a:rPr sz="1800" spc="-25" dirty="0">
                <a:latin typeface="Calibri"/>
                <a:cs typeface="Calibri"/>
              </a:rPr>
              <a:t>get </a:t>
            </a:r>
            <a:r>
              <a:rPr sz="1800" spc="-40" dirty="0">
                <a:latin typeface="Calibri"/>
                <a:cs typeface="Calibri"/>
              </a:rPr>
              <a:t>first </a:t>
            </a:r>
            <a:r>
              <a:rPr sz="1800" spc="-5" dirty="0">
                <a:latin typeface="Calibri"/>
                <a:cs typeface="Calibri"/>
              </a:rPr>
              <a:t>hand </a:t>
            </a:r>
            <a:r>
              <a:rPr sz="1800" spc="-25" dirty="0">
                <a:latin typeface="Calibri"/>
                <a:cs typeface="Calibri"/>
              </a:rPr>
              <a:t>exposure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experience </a:t>
            </a:r>
            <a:r>
              <a:rPr sz="1800" dirty="0">
                <a:latin typeface="Calibri"/>
                <a:cs typeface="Calibri"/>
              </a:rPr>
              <a:t>in </a:t>
            </a:r>
            <a:r>
              <a:rPr sz="1800" spc="-15" dirty="0">
                <a:latin typeface="Calibri"/>
                <a:cs typeface="Calibri"/>
              </a:rPr>
              <a:t>Industry </a:t>
            </a:r>
            <a:r>
              <a:rPr sz="1800" spc="-20" dirty="0">
                <a:latin typeface="Calibri"/>
                <a:cs typeface="Calibri"/>
              </a:rPr>
              <a:t>relating to </a:t>
            </a:r>
            <a:r>
              <a:rPr sz="1800" spc="-5" dirty="0">
                <a:latin typeface="Calibri"/>
                <a:cs typeface="Calibri"/>
              </a:rPr>
              <a:t>his or her </a:t>
            </a:r>
            <a:r>
              <a:rPr sz="1800" spc="-20" dirty="0">
                <a:latin typeface="Calibri"/>
                <a:cs typeface="Calibri"/>
              </a:rPr>
              <a:t>area 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spc="-65" dirty="0">
                <a:latin typeface="Calibri"/>
                <a:cs typeface="Calibri"/>
              </a:rPr>
              <a:t>study.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 marL="369570" indent="-344170">
              <a:lnSpc>
                <a:spcPct val="100000"/>
              </a:lnSpc>
              <a:spcBef>
                <a:spcPts val="1345"/>
              </a:spcBef>
              <a:buFont typeface="Wingdings"/>
              <a:buChar char=""/>
              <a:tabLst>
                <a:tab pos="368935" algn="l"/>
                <a:tab pos="370205" algn="l"/>
              </a:tabLst>
            </a:pPr>
            <a:r>
              <a:rPr sz="1800" spc="-15" dirty="0">
                <a:latin typeface="Calibri"/>
                <a:cs typeface="Calibri"/>
              </a:rPr>
              <a:t>Co-ops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are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semester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more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are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mostly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paid.</a:t>
            </a:r>
            <a:endParaRPr sz="1800" dirty="0">
              <a:latin typeface="Calibri"/>
              <a:cs typeface="Calibri"/>
            </a:endParaRPr>
          </a:p>
          <a:p>
            <a:pPr marL="369570" indent="-344170">
              <a:lnSpc>
                <a:spcPct val="100000"/>
              </a:lnSpc>
              <a:spcBef>
                <a:spcPts val="565"/>
              </a:spcBef>
              <a:buFont typeface="Wingdings"/>
              <a:buChar char=""/>
              <a:tabLst>
                <a:tab pos="368935" algn="l"/>
                <a:tab pos="370205" algn="l"/>
              </a:tabLst>
            </a:pPr>
            <a:r>
              <a:rPr sz="1800" spc="-20" dirty="0">
                <a:latin typeface="Calibri"/>
                <a:cs typeface="Calibri"/>
              </a:rPr>
              <a:t>Internships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are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lesser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time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period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i.e.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15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days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30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days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may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may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not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paid.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A98CBC-8079-79D0-B22E-9CE7CEE4BE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335" y="407288"/>
            <a:ext cx="3009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5" dirty="0"/>
              <a:t>P</a:t>
            </a:r>
            <a:r>
              <a:rPr spc="-30" dirty="0"/>
              <a:t>o</a:t>
            </a:r>
            <a:r>
              <a:rPr spc="-70" dirty="0"/>
              <a:t>s</a:t>
            </a:r>
            <a:r>
              <a:rPr spc="-5" dirty="0"/>
              <a:t>t</a:t>
            </a:r>
            <a:r>
              <a:rPr spc="-45" dirty="0"/>
              <a:t> </a:t>
            </a:r>
            <a:r>
              <a:rPr spc="-20" dirty="0"/>
              <a:t>St</a:t>
            </a:r>
            <a:r>
              <a:rPr spc="-25" dirty="0"/>
              <a:t>ud</a:t>
            </a:r>
            <a:r>
              <a:rPr spc="-5" dirty="0"/>
              <a:t>y</a:t>
            </a:r>
            <a:r>
              <a:rPr spc="10" dirty="0"/>
              <a:t> </a:t>
            </a:r>
            <a:r>
              <a:rPr spc="-165" dirty="0"/>
              <a:t>W</a:t>
            </a:r>
            <a:r>
              <a:rPr spc="-40" dirty="0"/>
              <a:t>o</a:t>
            </a:r>
            <a:r>
              <a:rPr spc="-45" dirty="0"/>
              <a:t>r</a:t>
            </a:r>
            <a:r>
              <a:rPr spc="-5" dirty="0"/>
              <a:t>k</a:t>
            </a:r>
            <a:r>
              <a:rPr spc="-105" dirty="0"/>
              <a:t> </a:t>
            </a:r>
            <a:r>
              <a:rPr spc="-25" dirty="0"/>
              <a:t>Vi</a:t>
            </a:r>
            <a:r>
              <a:rPr spc="-20" dirty="0"/>
              <a:t>s</a:t>
            </a:r>
            <a:r>
              <a:rPr spc="-5"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77310" y="2699969"/>
            <a:ext cx="4770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Q: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What </a:t>
            </a:r>
            <a:r>
              <a:rPr sz="2800" spc="-15" dirty="0">
                <a:latin typeface="Calibri"/>
                <a:cs typeface="Calibri"/>
              </a:rPr>
              <a:t>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Post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Study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Work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Visa?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FEC9EF-F688-2984-DA38-94F5F0F579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0143" y="440258"/>
            <a:ext cx="30549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Post</a:t>
            </a:r>
            <a:r>
              <a:rPr spc="-35" dirty="0"/>
              <a:t> </a:t>
            </a:r>
            <a:r>
              <a:rPr dirty="0"/>
              <a:t>Study</a:t>
            </a:r>
            <a:r>
              <a:rPr spc="30" dirty="0"/>
              <a:t> </a:t>
            </a:r>
            <a:r>
              <a:rPr spc="-55" dirty="0"/>
              <a:t>Work</a:t>
            </a:r>
            <a:r>
              <a:rPr spc="-45" dirty="0"/>
              <a:t> </a:t>
            </a:r>
            <a:r>
              <a:rPr spc="-10" dirty="0"/>
              <a:t>Visa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2886" y="1485646"/>
            <a:ext cx="11186795" cy="390461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15875">
              <a:lnSpc>
                <a:spcPct val="78900"/>
              </a:lnSpc>
              <a:spcBef>
                <a:spcPts val="555"/>
              </a:spcBef>
              <a:tabLst>
                <a:tab pos="8589010" algn="l"/>
              </a:tabLst>
            </a:pPr>
            <a:r>
              <a:rPr sz="1800" dirty="0">
                <a:latin typeface="Calibri"/>
                <a:cs typeface="Calibri"/>
              </a:rPr>
              <a:t>All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international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students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who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have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graduated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from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Canadian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post-secondary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institution	</a:t>
            </a:r>
            <a:r>
              <a:rPr sz="1800" spc="-20" dirty="0">
                <a:latin typeface="Calibri"/>
                <a:cs typeface="Calibri"/>
              </a:rPr>
              <a:t>are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eligible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for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Post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Study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Work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Visa</a:t>
            </a:r>
            <a:r>
              <a:rPr sz="1800" spc="-15" dirty="0">
                <a:latin typeface="Calibri"/>
                <a:cs typeface="Calibri"/>
              </a:rPr>
              <a:t> to </a:t>
            </a:r>
            <a:r>
              <a:rPr sz="1800" spc="-20" dirty="0">
                <a:latin typeface="Calibri"/>
                <a:cs typeface="Calibri"/>
              </a:rPr>
              <a:t>gain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valuable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Canadian</a:t>
            </a:r>
            <a:r>
              <a:rPr sz="1800" spc="-20" dirty="0">
                <a:latin typeface="Calibri"/>
                <a:cs typeface="Calibri"/>
              </a:rPr>
              <a:t> work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experience.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800" spc="-125" dirty="0">
                <a:latin typeface="Calibri"/>
                <a:cs typeface="Calibri"/>
              </a:rPr>
              <a:t>To</a:t>
            </a:r>
            <a:r>
              <a:rPr sz="1800" spc="-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eligible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40" dirty="0">
                <a:latin typeface="Calibri"/>
                <a:cs typeface="Calibri"/>
              </a:rPr>
              <a:t>Post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Work </a:t>
            </a:r>
            <a:r>
              <a:rPr sz="1800" spc="-5" dirty="0">
                <a:latin typeface="Calibri"/>
                <a:cs typeface="Calibri"/>
              </a:rPr>
              <a:t>Visa,</a:t>
            </a:r>
            <a:r>
              <a:rPr sz="1800" spc="-20" dirty="0">
                <a:latin typeface="Calibri"/>
                <a:cs typeface="Calibri"/>
              </a:rPr>
              <a:t> international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students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  <a:tab pos="9401175" algn="l"/>
              </a:tabLst>
            </a:pPr>
            <a:r>
              <a:rPr sz="1800" spc="-10" dirty="0">
                <a:latin typeface="Calibri"/>
                <a:cs typeface="Calibri"/>
              </a:rPr>
              <a:t>Should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have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studied</a:t>
            </a:r>
            <a:r>
              <a:rPr sz="1800" b="1" spc="3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full-time</a:t>
            </a:r>
            <a:r>
              <a:rPr sz="1800" b="1" spc="38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for</a:t>
            </a:r>
            <a:r>
              <a:rPr sz="1800" b="1" spc="38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at</a:t>
            </a:r>
            <a:r>
              <a:rPr sz="1800" b="1" spc="3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least</a:t>
            </a:r>
            <a:r>
              <a:rPr sz="1800" b="1" spc="39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eight</a:t>
            </a:r>
            <a:r>
              <a:rPr sz="1800" b="1" spc="40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months</a:t>
            </a:r>
            <a:r>
              <a:rPr sz="1800" b="1" spc="3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preceding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completion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their	</a:t>
            </a:r>
            <a:r>
              <a:rPr sz="1800" spc="-25" dirty="0">
                <a:latin typeface="Calibri"/>
                <a:cs typeface="Calibri"/>
              </a:rPr>
              <a:t>program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have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graduated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from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Designated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Learning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Institution.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850">
              <a:latin typeface="Calibri"/>
              <a:cs typeface="Calibri"/>
            </a:endParaRPr>
          </a:p>
          <a:p>
            <a:pPr marL="299085" marR="1079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  <a:tab pos="8928735" algn="l"/>
              </a:tabLst>
            </a:pPr>
            <a:r>
              <a:rPr sz="1800" spc="-10" dirty="0">
                <a:latin typeface="Calibri"/>
                <a:cs typeface="Calibri"/>
              </a:rPr>
              <a:t>Must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have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completed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passed</a:t>
            </a:r>
            <a:r>
              <a:rPr sz="1800" b="1" spc="20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the</a:t>
            </a:r>
            <a:r>
              <a:rPr sz="1800" b="1" spc="180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program</a:t>
            </a:r>
            <a:r>
              <a:rPr sz="1800" b="1" spc="1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18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study</a:t>
            </a:r>
            <a:r>
              <a:rPr sz="1800" b="1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received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written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notification	that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they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are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eligible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to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obtain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their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degree,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diploma,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certificate.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850">
              <a:latin typeface="Calibri"/>
              <a:cs typeface="Calibri"/>
            </a:endParaRPr>
          </a:p>
          <a:p>
            <a:pPr marL="299085" marR="635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  <a:tab pos="928369" algn="l"/>
                <a:tab pos="1590040" algn="l"/>
                <a:tab pos="1998345" algn="l"/>
                <a:tab pos="2251710" algn="l"/>
                <a:tab pos="2804795" algn="l"/>
                <a:tab pos="3460115" algn="l"/>
                <a:tab pos="4081779" algn="l"/>
                <a:tab pos="4859020" algn="l"/>
                <a:tab pos="5604510" algn="l"/>
                <a:tab pos="6090920" algn="l"/>
                <a:tab pos="6657975" algn="l"/>
                <a:tab pos="6986905" algn="l"/>
                <a:tab pos="7964170" algn="l"/>
                <a:tab pos="8866505" algn="l"/>
              </a:tabLst>
            </a:pPr>
            <a:r>
              <a:rPr sz="1800" b="1" spc="-15" dirty="0">
                <a:latin typeface="Calibri"/>
                <a:cs typeface="Calibri"/>
              </a:rPr>
              <a:t>Must	</a:t>
            </a:r>
            <a:r>
              <a:rPr sz="1800" b="1" spc="-5" dirty="0">
                <a:latin typeface="Calibri"/>
                <a:cs typeface="Calibri"/>
              </a:rPr>
              <a:t>apply	</a:t>
            </a:r>
            <a:r>
              <a:rPr sz="1800" b="1" spc="-30" dirty="0">
                <a:latin typeface="Calibri"/>
                <a:cs typeface="Calibri"/>
              </a:rPr>
              <a:t>for	</a:t>
            </a:r>
            <a:r>
              <a:rPr sz="1800" b="1" dirty="0">
                <a:latin typeface="Calibri"/>
                <a:cs typeface="Calibri"/>
              </a:rPr>
              <a:t>a	</a:t>
            </a:r>
            <a:r>
              <a:rPr sz="1800" b="1" spc="-15" dirty="0">
                <a:latin typeface="Calibri"/>
                <a:cs typeface="Calibri"/>
              </a:rPr>
              <a:t>post	study	</a:t>
            </a:r>
            <a:r>
              <a:rPr sz="1800" b="1" spc="-10" dirty="0">
                <a:latin typeface="Calibri"/>
                <a:cs typeface="Calibri"/>
              </a:rPr>
              <a:t>work	permit	</a:t>
            </a:r>
            <a:r>
              <a:rPr sz="1800" b="1" spc="-5" dirty="0">
                <a:latin typeface="Calibri"/>
                <a:cs typeface="Calibri"/>
              </a:rPr>
              <a:t>within	180	</a:t>
            </a:r>
            <a:r>
              <a:rPr sz="1800" b="1" spc="-30" dirty="0">
                <a:latin typeface="Calibri"/>
                <a:cs typeface="Calibri"/>
              </a:rPr>
              <a:t>days	</a:t>
            </a:r>
            <a:r>
              <a:rPr sz="1800" spc="-5" dirty="0">
                <a:latin typeface="Calibri"/>
                <a:cs typeface="Calibri"/>
              </a:rPr>
              <a:t>of	</a:t>
            </a:r>
            <a:r>
              <a:rPr sz="1800" spc="-15" dirty="0">
                <a:latin typeface="Calibri"/>
                <a:cs typeface="Calibri"/>
              </a:rPr>
              <a:t>receiving	</a:t>
            </a:r>
            <a:r>
              <a:rPr sz="1800" spc="-25" dirty="0">
                <a:latin typeface="Calibri"/>
                <a:cs typeface="Calibri"/>
              </a:rPr>
              <a:t>written	</a:t>
            </a:r>
            <a:r>
              <a:rPr sz="1800" spc="-15" dirty="0">
                <a:latin typeface="Calibri"/>
                <a:cs typeface="Calibri"/>
              </a:rPr>
              <a:t>confirmation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way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final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marksheets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from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their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academic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institution.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18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40" dirty="0">
                <a:latin typeface="Calibri"/>
                <a:cs typeface="Calibri"/>
              </a:rPr>
              <a:t>Post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Work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Visa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provides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restrictions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type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employment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requirement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job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80" dirty="0">
                <a:latin typeface="Calibri"/>
                <a:cs typeface="Calibri"/>
              </a:rPr>
              <a:t>offer.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6D430C-BFF7-E8CB-D7C8-5CFE38E1EC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3191" y="485393"/>
            <a:ext cx="3009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5" dirty="0"/>
              <a:t>P</a:t>
            </a:r>
            <a:r>
              <a:rPr spc="-30" dirty="0"/>
              <a:t>o</a:t>
            </a:r>
            <a:r>
              <a:rPr spc="-70" dirty="0"/>
              <a:t>s</a:t>
            </a:r>
            <a:r>
              <a:rPr spc="-5" dirty="0"/>
              <a:t>t</a:t>
            </a:r>
            <a:r>
              <a:rPr spc="-45" dirty="0"/>
              <a:t> </a:t>
            </a:r>
            <a:r>
              <a:rPr spc="-20" dirty="0"/>
              <a:t>St</a:t>
            </a:r>
            <a:r>
              <a:rPr spc="-25" dirty="0"/>
              <a:t>ud</a:t>
            </a:r>
            <a:r>
              <a:rPr spc="-5" dirty="0"/>
              <a:t>y</a:t>
            </a:r>
            <a:r>
              <a:rPr spc="10" dirty="0"/>
              <a:t> </a:t>
            </a:r>
            <a:r>
              <a:rPr spc="-165" dirty="0"/>
              <a:t>W</a:t>
            </a:r>
            <a:r>
              <a:rPr spc="-40" dirty="0"/>
              <a:t>o</a:t>
            </a:r>
            <a:r>
              <a:rPr spc="-45" dirty="0"/>
              <a:t>r</a:t>
            </a:r>
            <a:r>
              <a:rPr spc="-5" dirty="0"/>
              <a:t>k</a:t>
            </a:r>
            <a:r>
              <a:rPr spc="-110" dirty="0"/>
              <a:t> </a:t>
            </a:r>
            <a:r>
              <a:rPr spc="-25" dirty="0"/>
              <a:t>Vi</a:t>
            </a:r>
            <a:r>
              <a:rPr spc="-20" dirty="0"/>
              <a:t>s</a:t>
            </a:r>
            <a:r>
              <a:rPr spc="-5"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191" y="1611579"/>
            <a:ext cx="80632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indent="-2990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11150" algn="l"/>
                <a:tab pos="311785" algn="l"/>
              </a:tabLst>
            </a:pPr>
            <a:r>
              <a:rPr sz="1800" spc="-5" dirty="0">
                <a:latin typeface="Calibri"/>
                <a:cs typeface="Calibri"/>
              </a:rPr>
              <a:t>lf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program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duration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less</a:t>
            </a:r>
            <a:r>
              <a:rPr sz="1800" b="1" spc="7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than</a:t>
            </a:r>
            <a:r>
              <a:rPr sz="1800" b="1" spc="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8</a:t>
            </a:r>
            <a:r>
              <a:rPr sz="1800" b="1" spc="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months</a:t>
            </a:r>
            <a:r>
              <a:rPr sz="1800" b="1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5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Students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are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not</a:t>
            </a:r>
            <a:r>
              <a:rPr sz="1800" b="1" spc="6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eligible</a:t>
            </a:r>
            <a:r>
              <a:rPr sz="1800" b="1" spc="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for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Post</a:t>
            </a:r>
            <a:endParaRPr sz="1800">
              <a:latin typeface="Calibri"/>
              <a:cs typeface="Calibri"/>
            </a:endParaRPr>
          </a:p>
          <a:p>
            <a:pPr marL="31115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Study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Work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Visa.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5383" y="2435097"/>
            <a:ext cx="79711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If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25" dirty="0">
                <a:latin typeface="Calibri"/>
                <a:cs typeface="Calibri"/>
              </a:rPr>
              <a:t>program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duration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more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than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8 </a:t>
            </a:r>
            <a:r>
              <a:rPr sz="1800" b="1" spc="-5" dirty="0">
                <a:latin typeface="Calibri"/>
                <a:cs typeface="Calibri"/>
              </a:rPr>
              <a:t>months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but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less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than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 </a:t>
            </a:r>
            <a:r>
              <a:rPr sz="1800" b="1" spc="-25" dirty="0">
                <a:latin typeface="Calibri"/>
                <a:cs typeface="Calibri"/>
              </a:rPr>
              <a:t>years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  <a:p>
            <a:pPr marL="274320">
              <a:lnSpc>
                <a:spcPct val="100000"/>
              </a:lnSpc>
            </a:pPr>
            <a:r>
              <a:rPr sz="1800" spc="-40" dirty="0">
                <a:latin typeface="Calibri"/>
                <a:cs typeface="Calibri"/>
              </a:rPr>
              <a:t>Post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Study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Work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Visa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will</a:t>
            </a:r>
            <a:r>
              <a:rPr sz="1800" spc="2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issued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for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the</a:t>
            </a:r>
            <a:r>
              <a:rPr sz="1800" b="1" spc="28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same</a:t>
            </a:r>
            <a:r>
              <a:rPr sz="1800" b="1" spc="27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length</a:t>
            </a:r>
            <a:r>
              <a:rPr sz="1800" b="1" spc="2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as</a:t>
            </a:r>
            <a:r>
              <a:rPr sz="1800" b="1" spc="2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the</a:t>
            </a:r>
            <a:r>
              <a:rPr sz="1800" b="1" spc="27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study</a:t>
            </a:r>
            <a:r>
              <a:rPr sz="1800" b="1" spc="28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program</a:t>
            </a:r>
            <a:r>
              <a:rPr sz="1800" spc="-2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7432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completed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9-month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program,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work </a:t>
            </a:r>
            <a:r>
              <a:rPr sz="1800" spc="-5" dirty="0">
                <a:latin typeface="Calibri"/>
                <a:cs typeface="Calibri"/>
              </a:rPr>
              <a:t>permit</a:t>
            </a:r>
            <a:r>
              <a:rPr sz="1800" spc="-25" dirty="0">
                <a:latin typeface="Calibri"/>
                <a:cs typeface="Calibri"/>
              </a:rPr>
              <a:t> may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issued</a:t>
            </a:r>
            <a:r>
              <a:rPr sz="1800" spc="-25" dirty="0">
                <a:latin typeface="Calibri"/>
                <a:cs typeface="Calibri"/>
              </a:rPr>
              <a:t> for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up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9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months).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23146" y="2709417"/>
            <a:ext cx="2315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(For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example,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if</a:t>
            </a:r>
            <a:r>
              <a:rPr sz="1800" spc="2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student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5383" y="3532758"/>
            <a:ext cx="1095819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marR="6355715" indent="-26225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If the </a:t>
            </a:r>
            <a:r>
              <a:rPr sz="1800" spc="-25" dirty="0">
                <a:latin typeface="Calibri"/>
                <a:cs typeface="Calibri"/>
              </a:rPr>
              <a:t>program </a:t>
            </a:r>
            <a:r>
              <a:rPr sz="1800" spc="-20" dirty="0">
                <a:latin typeface="Calibri"/>
                <a:cs typeface="Calibri"/>
              </a:rPr>
              <a:t>duration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b="1" dirty="0">
                <a:latin typeface="Calibri"/>
                <a:cs typeface="Calibri"/>
              </a:rPr>
              <a:t>2 </a:t>
            </a:r>
            <a:r>
              <a:rPr sz="1800" b="1" spc="-25" dirty="0">
                <a:latin typeface="Calibri"/>
                <a:cs typeface="Calibri"/>
              </a:rPr>
              <a:t>years </a:t>
            </a:r>
            <a:r>
              <a:rPr sz="1800" b="1" dirty="0">
                <a:latin typeface="Calibri"/>
                <a:cs typeface="Calibri"/>
              </a:rPr>
              <a:t>or </a:t>
            </a:r>
            <a:r>
              <a:rPr sz="1800" b="1" spc="-20" dirty="0">
                <a:latin typeface="Calibri"/>
                <a:cs typeface="Calibri"/>
              </a:rPr>
              <a:t>more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Post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Work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Visa</a:t>
            </a:r>
            <a:r>
              <a:rPr sz="1800" spc="-15" dirty="0">
                <a:latin typeface="Calibri"/>
                <a:cs typeface="Calibri"/>
              </a:rPr>
              <a:t> will</a:t>
            </a:r>
            <a:r>
              <a:rPr sz="1800" dirty="0">
                <a:latin typeface="Calibri"/>
                <a:cs typeface="Calibri"/>
              </a:rPr>
              <a:t> be </a:t>
            </a:r>
            <a:r>
              <a:rPr sz="1800" spc="-5" dirty="0">
                <a:latin typeface="Calibri"/>
                <a:cs typeface="Calibri"/>
              </a:rPr>
              <a:t>issued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for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</a:t>
            </a:r>
            <a:r>
              <a:rPr sz="1800" b="1" spc="12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years</a:t>
            </a:r>
            <a:r>
              <a:rPr sz="1800" spc="-2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750">
              <a:latin typeface="Calibri"/>
              <a:cs typeface="Calibri"/>
            </a:endParaRPr>
          </a:p>
          <a:p>
            <a:pPr marL="274320" indent="-262255">
              <a:lnSpc>
                <a:spcPct val="100000"/>
              </a:lnSpc>
              <a:buFont typeface="Arial MT"/>
              <a:buChar char="•"/>
              <a:tabLst>
                <a:tab pos="274320" algn="l"/>
                <a:tab pos="274955" algn="l"/>
                <a:tab pos="8288655" algn="l"/>
              </a:tabLst>
            </a:pPr>
            <a:r>
              <a:rPr sz="1800" dirty="0">
                <a:latin typeface="Calibri"/>
                <a:cs typeface="Calibri"/>
              </a:rPr>
              <a:t>If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student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has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completed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more</a:t>
            </a:r>
            <a:r>
              <a:rPr sz="1800" b="1" spc="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than</a:t>
            </a:r>
            <a:r>
              <a:rPr sz="1800" b="1" spc="114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one</a:t>
            </a:r>
            <a:r>
              <a:rPr sz="1800" b="1" spc="11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program</a:t>
            </a:r>
            <a:r>
              <a:rPr sz="1800" spc="-25" dirty="0">
                <a:latin typeface="Calibri"/>
                <a:cs typeface="Calibri"/>
              </a:rPr>
              <a:t>,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they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may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able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get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PSW	</a:t>
            </a:r>
            <a:r>
              <a:rPr sz="1800" b="1" spc="-10" dirty="0">
                <a:latin typeface="Calibri"/>
                <a:cs typeface="Calibri"/>
              </a:rPr>
              <a:t>that</a:t>
            </a:r>
            <a:r>
              <a:rPr sz="1800" b="1" spc="8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combines</a:t>
            </a:r>
            <a:r>
              <a:rPr sz="1800" b="1" spc="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the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length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marL="27432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both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programs</a:t>
            </a:r>
            <a:r>
              <a:rPr sz="1800" spc="-20" dirty="0">
                <a:latin typeface="Calibri"/>
                <a:cs typeface="Calibri"/>
              </a:rPr>
              <a:t>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For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this,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each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programs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they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have completed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must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  <a:p>
            <a:pPr marL="274320">
              <a:lnSpc>
                <a:spcPct val="100000"/>
              </a:lnSpc>
              <a:spcBef>
                <a:spcPts val="5"/>
              </a:spcBef>
            </a:pPr>
            <a:r>
              <a:rPr sz="1800" spc="-40" dirty="0">
                <a:latin typeface="Calibri"/>
                <a:cs typeface="Calibri"/>
              </a:rPr>
              <a:t>Post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Work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Visa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eligible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least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 </a:t>
            </a:r>
            <a:r>
              <a:rPr sz="1800" spc="-5" dirty="0">
                <a:latin typeface="Calibri"/>
                <a:cs typeface="Calibri"/>
              </a:rPr>
              <a:t>months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length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2503CD-4A19-40F1-3B62-7547F8F61A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0143" y="407288"/>
            <a:ext cx="4112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SDS</a:t>
            </a:r>
            <a:r>
              <a:rPr spc="30" dirty="0"/>
              <a:t> </a:t>
            </a:r>
            <a:r>
              <a:rPr spc="-5" dirty="0"/>
              <a:t>–</a:t>
            </a:r>
            <a:r>
              <a:rPr spc="15" dirty="0"/>
              <a:t> </a:t>
            </a:r>
            <a:r>
              <a:rPr spc="-10" dirty="0"/>
              <a:t>Student</a:t>
            </a:r>
            <a:r>
              <a:rPr spc="60" dirty="0"/>
              <a:t> </a:t>
            </a:r>
            <a:r>
              <a:rPr spc="-15" dirty="0"/>
              <a:t>Direct</a:t>
            </a:r>
            <a:r>
              <a:rPr spc="-40" dirty="0"/>
              <a:t> </a:t>
            </a:r>
            <a:r>
              <a:rPr spc="-15" dirty="0"/>
              <a:t>Stream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9987" y="1168878"/>
            <a:ext cx="10940051" cy="4336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9303B6-D9D0-05DF-613A-35F9D8B74D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0623" y="427736"/>
            <a:ext cx="4112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SDS</a:t>
            </a:r>
            <a:r>
              <a:rPr spc="30" dirty="0"/>
              <a:t> </a:t>
            </a:r>
            <a:r>
              <a:rPr spc="-5" dirty="0"/>
              <a:t>–</a:t>
            </a:r>
            <a:r>
              <a:rPr spc="15" dirty="0"/>
              <a:t> </a:t>
            </a:r>
            <a:r>
              <a:rPr spc="-10" dirty="0"/>
              <a:t>Student</a:t>
            </a:r>
            <a:r>
              <a:rPr spc="60" dirty="0"/>
              <a:t> </a:t>
            </a:r>
            <a:r>
              <a:rPr spc="-15" dirty="0"/>
              <a:t>Direct</a:t>
            </a:r>
            <a:r>
              <a:rPr spc="-40" dirty="0"/>
              <a:t> </a:t>
            </a:r>
            <a:r>
              <a:rPr spc="-15" dirty="0"/>
              <a:t>Stream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4644" y="1220216"/>
            <a:ext cx="10293350" cy="4658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marR="2286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40C28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040C28"/>
                </a:solidFill>
                <a:latin typeface="Calibri"/>
                <a:cs typeface="Calibri"/>
              </a:rPr>
              <a:t>Immigration, </a:t>
            </a:r>
            <a:r>
              <a:rPr sz="1600" spc="-15" dirty="0">
                <a:solidFill>
                  <a:srgbClr val="040C28"/>
                </a:solidFill>
                <a:latin typeface="Calibri"/>
                <a:cs typeface="Calibri"/>
              </a:rPr>
              <a:t>Refugees </a:t>
            </a:r>
            <a:r>
              <a:rPr sz="1600" spc="-5" dirty="0">
                <a:solidFill>
                  <a:srgbClr val="040C28"/>
                </a:solidFill>
                <a:latin typeface="Calibri"/>
                <a:cs typeface="Calibri"/>
              </a:rPr>
              <a:t>and Citizenship Canada </a:t>
            </a:r>
            <a:r>
              <a:rPr sz="1600" spc="-15" dirty="0">
                <a:latin typeface="Calibri"/>
                <a:cs typeface="Calibri"/>
              </a:rPr>
              <a:t>launched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20" dirty="0">
                <a:latin typeface="Calibri"/>
                <a:cs typeface="Calibri"/>
              </a:rPr>
              <a:t>Student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Direct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Stream (SDS) </a:t>
            </a:r>
            <a:r>
              <a:rPr sz="1600" spc="-25" dirty="0">
                <a:latin typeface="Calibri"/>
                <a:cs typeface="Calibri"/>
              </a:rPr>
              <a:t>program </a:t>
            </a:r>
            <a:r>
              <a:rPr sz="1600" spc="35" dirty="0">
                <a:latin typeface="Calibri"/>
                <a:cs typeface="Calibri"/>
              </a:rPr>
              <a:t>to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streamline </a:t>
            </a:r>
            <a:r>
              <a:rPr sz="1600" spc="-15" dirty="0">
                <a:latin typeface="Calibri"/>
                <a:cs typeface="Calibri"/>
              </a:rPr>
              <a:t>the visa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process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for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Indian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students</a:t>
            </a:r>
            <a:r>
              <a:rPr sz="1600" spc="-15" dirty="0">
                <a:latin typeface="Calibri"/>
                <a:cs typeface="Calibri"/>
              </a:rPr>
              <a:t> aspiring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to </a:t>
            </a:r>
            <a:r>
              <a:rPr sz="1600" spc="-10" dirty="0">
                <a:latin typeface="Calibri"/>
                <a:cs typeface="Calibri"/>
              </a:rPr>
              <a:t>study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at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Universities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Colleges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Canada.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SDS </a:t>
            </a:r>
            <a:r>
              <a:rPr sz="1600" b="1" spc="-25" dirty="0">
                <a:latin typeface="Calibri"/>
                <a:cs typeface="Calibri"/>
              </a:rPr>
              <a:t>Program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Requirements: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Students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applying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for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 </a:t>
            </a:r>
            <a:r>
              <a:rPr sz="1600" spc="-25" dirty="0">
                <a:latin typeface="Calibri"/>
                <a:cs typeface="Calibri"/>
              </a:rPr>
              <a:t>program </a:t>
            </a:r>
            <a:r>
              <a:rPr sz="1600" spc="-5" dirty="0">
                <a:latin typeface="Calibri"/>
                <a:cs typeface="Calibri"/>
              </a:rPr>
              <a:t>under</a:t>
            </a:r>
            <a:r>
              <a:rPr sz="1600" spc="-15" dirty="0">
                <a:latin typeface="Calibri"/>
                <a:cs typeface="Calibri"/>
              </a:rPr>
              <a:t> SDS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must meet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following</a:t>
            </a:r>
            <a:r>
              <a:rPr sz="1600" spc="-10" dirty="0">
                <a:latin typeface="Calibri"/>
                <a:cs typeface="Calibri"/>
              </a:rPr>
              <a:t> eligibility</a:t>
            </a:r>
            <a:r>
              <a:rPr sz="1600" spc="1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criteria: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buFont typeface="Arial MT"/>
              <a:buChar char="•"/>
              <a:tabLst>
                <a:tab pos="300355" algn="l"/>
                <a:tab pos="300990" algn="l"/>
              </a:tabLst>
            </a:pPr>
            <a:r>
              <a:rPr sz="1600" spc="-5" dirty="0">
                <a:latin typeface="Calibri"/>
                <a:cs typeface="Calibri"/>
              </a:rPr>
              <a:t>Admission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to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1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full-time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program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at</a:t>
            </a:r>
            <a:r>
              <a:rPr sz="1600" spc="114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140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University,</a:t>
            </a:r>
            <a:r>
              <a:rPr sz="1600" spc="1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College,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Institute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or</a:t>
            </a:r>
            <a:r>
              <a:rPr sz="1600" spc="1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CEGEP</a:t>
            </a:r>
            <a:r>
              <a:rPr sz="1600" spc="1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which</a:t>
            </a:r>
            <a:r>
              <a:rPr sz="1600" spc="11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1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1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Designated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Learning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Institution.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155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00355" algn="l"/>
                <a:tab pos="300990" algn="l"/>
              </a:tabLst>
            </a:pPr>
            <a:r>
              <a:rPr sz="1600" spc="-5" dirty="0">
                <a:latin typeface="Calibri"/>
                <a:cs typeface="Calibri"/>
              </a:rPr>
              <a:t>An </a:t>
            </a:r>
            <a:r>
              <a:rPr sz="1600" spc="-10" dirty="0">
                <a:latin typeface="Calibri"/>
                <a:cs typeface="Calibri"/>
              </a:rPr>
              <a:t>Academic</a:t>
            </a:r>
            <a:r>
              <a:rPr sz="1600" spc="-50" dirty="0">
                <a:latin typeface="Calibri"/>
                <a:cs typeface="Calibri"/>
              </a:rPr>
              <a:t> IELTS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(Overall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6.0)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OR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TOEFL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(Overall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83)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OR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PTE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Overall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60)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taken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within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past </a:t>
            </a:r>
            <a:r>
              <a:rPr sz="1600" spc="-20" dirty="0">
                <a:latin typeface="Calibri"/>
                <a:cs typeface="Calibri"/>
              </a:rPr>
              <a:t>two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years.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155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buFont typeface="Arial MT"/>
              <a:buChar char="•"/>
              <a:tabLst>
                <a:tab pos="300355" algn="l"/>
                <a:tab pos="300990" algn="l"/>
              </a:tabLst>
            </a:pPr>
            <a:r>
              <a:rPr sz="1600" spc="-10" dirty="0">
                <a:latin typeface="Calibri"/>
                <a:cs typeface="Calibri"/>
              </a:rPr>
              <a:t>Purchase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special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Guaranteed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Investment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Certificate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(GIC)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CAD$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10,000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to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cover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living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expenses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for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20" dirty="0">
                <a:latin typeface="Calibri"/>
                <a:cs typeface="Calibri"/>
              </a:rPr>
              <a:t>first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year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of</a:t>
            </a:r>
            <a:endParaRPr sz="1600">
              <a:latin typeface="Calibri"/>
              <a:cs typeface="Calibri"/>
            </a:endParaRPr>
          </a:p>
          <a:p>
            <a:pPr marL="300355">
              <a:lnSpc>
                <a:spcPct val="100000"/>
              </a:lnSpc>
            </a:pPr>
            <a:r>
              <a:rPr sz="1600" spc="-45" dirty="0">
                <a:latin typeface="Calibri"/>
                <a:cs typeface="Calibri"/>
              </a:rPr>
              <a:t>s</a:t>
            </a:r>
            <a:r>
              <a:rPr sz="1600" spc="-50" dirty="0">
                <a:latin typeface="Calibri"/>
                <a:cs typeface="Calibri"/>
              </a:rPr>
              <a:t>t</a:t>
            </a:r>
            <a:r>
              <a:rPr sz="1600" spc="-55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y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5" dirty="0">
                <a:latin typeface="Calibri"/>
                <a:cs typeface="Calibri"/>
              </a:rPr>
              <a:t>n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Can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buFont typeface="Arial MT"/>
              <a:buChar char="•"/>
              <a:tabLst>
                <a:tab pos="300355" algn="l"/>
                <a:tab pos="300990" algn="l"/>
              </a:tabLst>
            </a:pPr>
            <a:r>
              <a:rPr sz="1600" spc="-20" dirty="0">
                <a:latin typeface="Calibri"/>
                <a:cs typeface="Calibri"/>
              </a:rPr>
              <a:t>Proof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payment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of the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tuition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fee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for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one</a:t>
            </a:r>
            <a:r>
              <a:rPr sz="1600" spc="-10" dirty="0">
                <a:latin typeface="Calibri"/>
                <a:cs typeface="Calibri"/>
              </a:rPr>
              <a:t> (1)</a:t>
            </a:r>
            <a:r>
              <a:rPr sz="1600" spc="145" dirty="0">
                <a:latin typeface="Calibri"/>
                <a:cs typeface="Calibri"/>
              </a:rPr>
              <a:t> </a:t>
            </a:r>
            <a:r>
              <a:rPr sz="1600" spc="-80" dirty="0">
                <a:latin typeface="Calibri"/>
                <a:cs typeface="Calibri"/>
              </a:rPr>
              <a:t>year.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155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buFont typeface="Arial MT"/>
              <a:buChar char="•"/>
              <a:tabLst>
                <a:tab pos="300355" algn="l"/>
                <a:tab pos="300990" algn="l"/>
              </a:tabLst>
            </a:pPr>
            <a:r>
              <a:rPr sz="1600" spc="-25" dirty="0">
                <a:latin typeface="Calibri"/>
                <a:cs typeface="Calibri"/>
              </a:rPr>
              <a:t>Upfront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medical examination </a:t>
            </a:r>
            <a:r>
              <a:rPr sz="1600" spc="-15" dirty="0">
                <a:latin typeface="Calibri"/>
                <a:cs typeface="Calibri"/>
              </a:rPr>
              <a:t>at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least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one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week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before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submission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visa</a:t>
            </a:r>
            <a:r>
              <a:rPr sz="1600" spc="1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application.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155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00355" algn="l"/>
                <a:tab pos="300990" algn="l"/>
              </a:tabLst>
            </a:pPr>
            <a:r>
              <a:rPr sz="1600" spc="-5" dirty="0">
                <a:latin typeface="Calibri"/>
                <a:cs typeface="Calibri"/>
              </a:rPr>
              <a:t>All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visa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applications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must</a:t>
            </a:r>
            <a:r>
              <a:rPr sz="1600" spc="-5" dirty="0">
                <a:latin typeface="Calibri"/>
                <a:cs typeface="Calibri"/>
              </a:rPr>
              <a:t> be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filed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online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electronically.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BD91FF-6D4C-5BCE-6F64-7B848A1FBA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59052"/>
            <a:ext cx="10596880" cy="5270500"/>
            <a:chOff x="0" y="1559052"/>
            <a:chExt cx="10596880" cy="5270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6688" y="1559052"/>
              <a:ext cx="7278623" cy="43053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56688" y="5864350"/>
              <a:ext cx="7279005" cy="0"/>
            </a:xfrm>
            <a:custGeom>
              <a:avLst/>
              <a:gdLst/>
              <a:ahLst/>
              <a:cxnLst/>
              <a:rect l="l" t="t" r="r" b="b"/>
              <a:pathLst>
                <a:path w="7279005">
                  <a:moveTo>
                    <a:pt x="0" y="1"/>
                  </a:moveTo>
                  <a:lnTo>
                    <a:pt x="7278623" y="1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0033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10688" y="963929"/>
            <a:ext cx="5798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Ottawa</a:t>
            </a:r>
            <a:r>
              <a:rPr sz="3600" spc="10" dirty="0"/>
              <a:t> </a:t>
            </a:r>
            <a:r>
              <a:rPr sz="3600" dirty="0"/>
              <a:t>is</a:t>
            </a:r>
            <a:r>
              <a:rPr sz="3600" spc="10" dirty="0"/>
              <a:t> </a:t>
            </a:r>
            <a:r>
              <a:rPr sz="3600" dirty="0"/>
              <a:t>the</a:t>
            </a:r>
            <a:r>
              <a:rPr sz="3600" spc="-10" dirty="0"/>
              <a:t> capital</a:t>
            </a:r>
            <a:r>
              <a:rPr sz="3600" spc="10" dirty="0"/>
              <a:t> </a:t>
            </a:r>
            <a:r>
              <a:rPr sz="3600" spc="-5" dirty="0"/>
              <a:t>of</a:t>
            </a:r>
            <a:r>
              <a:rPr sz="3600" spc="5" dirty="0"/>
              <a:t> </a:t>
            </a:r>
            <a:r>
              <a:rPr sz="3600" spc="-5" dirty="0"/>
              <a:t>Canada</a:t>
            </a:r>
            <a:endParaRPr sz="36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A06BC4-0D03-163F-D96C-799D21F8E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663" y="437134"/>
            <a:ext cx="3966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SDS-</a:t>
            </a:r>
            <a:r>
              <a:rPr spc="20" dirty="0"/>
              <a:t> </a:t>
            </a:r>
            <a:r>
              <a:rPr spc="-10" dirty="0"/>
              <a:t>Student</a:t>
            </a:r>
            <a:r>
              <a:rPr spc="65" dirty="0"/>
              <a:t> </a:t>
            </a:r>
            <a:r>
              <a:rPr spc="-15" dirty="0"/>
              <a:t>Direct</a:t>
            </a:r>
            <a:r>
              <a:rPr spc="-20" dirty="0"/>
              <a:t> </a:t>
            </a:r>
            <a:r>
              <a:rPr spc="-15" dirty="0"/>
              <a:t>Stream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4384" y="1656333"/>
            <a:ext cx="3764279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Calibri"/>
                <a:cs typeface="Calibri"/>
              </a:rPr>
              <a:t>A</a:t>
            </a:r>
            <a:r>
              <a:rPr sz="2000" b="1" spc="-10" dirty="0">
                <a:latin typeface="Calibri"/>
                <a:cs typeface="Calibri"/>
              </a:rPr>
              <a:t>d</a:t>
            </a:r>
            <a:r>
              <a:rPr sz="2000" b="1" spc="-40" dirty="0">
                <a:latin typeface="Calibri"/>
                <a:cs typeface="Calibri"/>
              </a:rPr>
              <a:t>v</a:t>
            </a:r>
            <a:r>
              <a:rPr sz="2000" b="1" spc="-20" dirty="0">
                <a:latin typeface="Calibri"/>
                <a:cs typeface="Calibri"/>
              </a:rPr>
              <a:t>a</a:t>
            </a:r>
            <a:r>
              <a:rPr sz="2000" b="1" spc="-35" dirty="0">
                <a:latin typeface="Calibri"/>
                <a:cs typeface="Calibri"/>
              </a:rPr>
              <a:t>n</a:t>
            </a:r>
            <a:r>
              <a:rPr sz="2000" b="1" spc="-40" dirty="0">
                <a:latin typeface="Calibri"/>
                <a:cs typeface="Calibri"/>
              </a:rPr>
              <a:t>t</a:t>
            </a:r>
            <a:r>
              <a:rPr sz="2000" b="1" spc="-20" dirty="0">
                <a:latin typeface="Calibri"/>
                <a:cs typeface="Calibri"/>
              </a:rPr>
              <a:t>a</a:t>
            </a:r>
            <a:r>
              <a:rPr sz="2000" b="1" spc="-40" dirty="0">
                <a:latin typeface="Calibri"/>
                <a:cs typeface="Calibri"/>
              </a:rPr>
              <a:t>g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applying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</a:t>
            </a:r>
            <a:r>
              <a:rPr sz="2000" b="1" spc="5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der</a:t>
            </a:r>
            <a:r>
              <a:rPr sz="2000" b="1" spc="-11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SDS: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Streamlined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visa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process.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19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Minimal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financial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documentation</a:t>
            </a:r>
            <a:r>
              <a:rPr sz="1800" spc="-2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F97164-8FFE-6C4C-25FB-DC7666E463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6067" y="2496388"/>
            <a:ext cx="83508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Q: </a:t>
            </a:r>
            <a:r>
              <a:rPr spc="-25" dirty="0"/>
              <a:t>Wh</a:t>
            </a:r>
            <a:r>
              <a:rPr spc="-40" dirty="0"/>
              <a:t>a</a:t>
            </a:r>
            <a:r>
              <a:rPr spc="-5" dirty="0"/>
              <a:t>t</a:t>
            </a:r>
            <a:r>
              <a:rPr spc="-10" dirty="0"/>
              <a:t> </a:t>
            </a:r>
            <a:r>
              <a:rPr spc="-15" dirty="0"/>
              <a:t>a</a:t>
            </a:r>
            <a:r>
              <a:rPr spc="-60" dirty="0"/>
              <a:t>r</a:t>
            </a:r>
            <a:r>
              <a:rPr spc="-5" dirty="0"/>
              <a:t>e</a:t>
            </a:r>
            <a:r>
              <a:rPr spc="-35" dirty="0"/>
              <a:t> </a:t>
            </a:r>
            <a:r>
              <a:rPr spc="-5" dirty="0"/>
              <a:t>the</a:t>
            </a:r>
            <a:r>
              <a:rPr spc="-20" dirty="0"/>
              <a:t> </a:t>
            </a:r>
            <a:r>
              <a:rPr spc="-65" dirty="0"/>
              <a:t>e</a:t>
            </a:r>
            <a:r>
              <a:rPr spc="-15" dirty="0"/>
              <a:t>x</a:t>
            </a:r>
            <a:r>
              <a:rPr spc="-25" dirty="0"/>
              <a:t>p</a:t>
            </a:r>
            <a:r>
              <a:rPr spc="-15" dirty="0"/>
              <a:t>e</a:t>
            </a:r>
            <a:r>
              <a:rPr spc="-25" dirty="0"/>
              <a:t>n</a:t>
            </a:r>
            <a:r>
              <a:rPr spc="-20" dirty="0"/>
              <a:t>s</a:t>
            </a:r>
            <a:r>
              <a:rPr spc="-15" dirty="0"/>
              <a:t>e</a:t>
            </a:r>
            <a:r>
              <a:rPr spc="-5" dirty="0"/>
              <a:t>s</a:t>
            </a:r>
            <a:r>
              <a:rPr spc="-40" dirty="0"/>
              <a:t> </a:t>
            </a:r>
            <a:r>
              <a:rPr spc="-130" dirty="0"/>
              <a:t>f</a:t>
            </a:r>
            <a:r>
              <a:rPr spc="-65" dirty="0"/>
              <a:t>o</a:t>
            </a:r>
            <a:r>
              <a:rPr spc="-5" dirty="0"/>
              <a:t>r</a:t>
            </a:r>
            <a:r>
              <a:rPr spc="-100" dirty="0"/>
              <a:t> </a:t>
            </a:r>
            <a:r>
              <a:rPr spc="-40" dirty="0"/>
              <a:t>o</a:t>
            </a:r>
            <a:r>
              <a:rPr spc="-50" dirty="0"/>
              <a:t>n</a:t>
            </a:r>
            <a:r>
              <a:rPr spc="-5" dirty="0"/>
              <a:t>e</a:t>
            </a:r>
            <a:r>
              <a:rPr spc="-80" dirty="0"/>
              <a:t> </a:t>
            </a:r>
            <a:r>
              <a:rPr spc="-100" dirty="0"/>
              <a:t>y</a:t>
            </a:r>
            <a:r>
              <a:rPr spc="-55" dirty="0"/>
              <a:t>e</a:t>
            </a:r>
            <a:r>
              <a:rPr spc="-50" dirty="0"/>
              <a:t>a</a:t>
            </a:r>
            <a:r>
              <a:rPr spc="-5" dirty="0"/>
              <a:t>r</a:t>
            </a:r>
            <a:r>
              <a:rPr spc="-110" dirty="0"/>
              <a:t> </a:t>
            </a:r>
            <a:r>
              <a:rPr spc="-60" dirty="0"/>
              <a:t>t</a:t>
            </a:r>
            <a:r>
              <a:rPr spc="-5" dirty="0"/>
              <a:t>o</a:t>
            </a:r>
            <a:r>
              <a:rPr spc="-35" dirty="0"/>
              <a:t> </a:t>
            </a:r>
            <a:r>
              <a:rPr spc="-60" dirty="0"/>
              <a:t>s</a:t>
            </a:r>
            <a:r>
              <a:rPr spc="-20" dirty="0"/>
              <a:t>t</a:t>
            </a:r>
            <a:r>
              <a:rPr spc="-25" dirty="0"/>
              <a:t>ud</a:t>
            </a:r>
            <a:r>
              <a:rPr spc="-5" dirty="0"/>
              <a:t>y </a:t>
            </a:r>
            <a:r>
              <a:rPr spc="-25" dirty="0"/>
              <a:t>i</a:t>
            </a:r>
            <a:r>
              <a:rPr spc="-5" dirty="0"/>
              <a:t>n</a:t>
            </a:r>
            <a:r>
              <a:rPr spc="-160" dirty="0"/>
              <a:t> </a:t>
            </a:r>
            <a:r>
              <a:rPr spc="-10" dirty="0"/>
              <a:t>Canad</a:t>
            </a:r>
            <a:r>
              <a:rPr dirty="0"/>
              <a:t>a</a:t>
            </a:r>
            <a:r>
              <a:rPr spc="-5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151B34-6ECB-ADEF-3209-BBC448E4B7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663" y="437134"/>
            <a:ext cx="5469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0" dirty="0"/>
              <a:t>T</a:t>
            </a:r>
            <a:r>
              <a:rPr spc="-55" dirty="0"/>
              <a:t>o</a:t>
            </a:r>
            <a:r>
              <a:rPr spc="-90" dirty="0"/>
              <a:t>t</a:t>
            </a:r>
            <a:r>
              <a:rPr spc="-50" dirty="0"/>
              <a:t>a</a:t>
            </a:r>
            <a:r>
              <a:rPr spc="-5" dirty="0"/>
              <a:t>l</a:t>
            </a:r>
            <a:r>
              <a:rPr spc="-90" dirty="0"/>
              <a:t> </a:t>
            </a:r>
            <a:r>
              <a:rPr spc="-10" dirty="0"/>
              <a:t>Co</a:t>
            </a:r>
            <a:r>
              <a:rPr spc="-45" dirty="0"/>
              <a:t>s</a:t>
            </a:r>
            <a:r>
              <a:rPr spc="-5" dirty="0"/>
              <a:t>t</a:t>
            </a:r>
            <a:r>
              <a:rPr spc="-15" dirty="0"/>
              <a:t> </a:t>
            </a:r>
            <a:r>
              <a:rPr spc="-80" dirty="0"/>
              <a:t>f</a:t>
            </a:r>
            <a:r>
              <a:rPr spc="-15" dirty="0"/>
              <a:t>o</a:t>
            </a:r>
            <a:r>
              <a:rPr spc="-5" dirty="0"/>
              <a:t>r</a:t>
            </a:r>
            <a:r>
              <a:rPr spc="-15" dirty="0"/>
              <a:t> </a:t>
            </a:r>
            <a:r>
              <a:rPr spc="-5" dirty="0"/>
              <a:t>1</a:t>
            </a:r>
            <a:r>
              <a:rPr spc="35" dirty="0"/>
              <a:t> </a:t>
            </a:r>
            <a:r>
              <a:rPr spc="-50" dirty="0"/>
              <a:t>y</a:t>
            </a:r>
            <a:r>
              <a:rPr spc="-5" dirty="0"/>
              <a:t>ear</a:t>
            </a:r>
            <a:r>
              <a:rPr dirty="0"/>
              <a:t> </a:t>
            </a:r>
            <a:r>
              <a:rPr spc="-10" dirty="0"/>
              <a:t>D</a:t>
            </a:r>
            <a:r>
              <a:rPr spc="-20" dirty="0"/>
              <a:t>i</a:t>
            </a:r>
            <a:r>
              <a:rPr spc="-10" dirty="0"/>
              <a:t>p</a:t>
            </a:r>
            <a:r>
              <a:rPr spc="-20" dirty="0"/>
              <a:t>l</a:t>
            </a:r>
            <a:r>
              <a:rPr spc="-10" dirty="0"/>
              <a:t>om</a:t>
            </a:r>
            <a:r>
              <a:rPr spc="-5" dirty="0"/>
              <a:t>a</a:t>
            </a:r>
            <a:r>
              <a:rPr spc="180" dirty="0"/>
              <a:t> </a:t>
            </a:r>
            <a:r>
              <a:rPr spc="-5" dirty="0"/>
              <a:t>P</a:t>
            </a:r>
            <a:r>
              <a:rPr spc="-60" dirty="0"/>
              <a:t>r</a:t>
            </a:r>
            <a:r>
              <a:rPr spc="-10" dirty="0"/>
              <a:t>o</a:t>
            </a:r>
            <a:r>
              <a:rPr dirty="0"/>
              <a:t>g</a:t>
            </a:r>
            <a:r>
              <a:rPr spc="-70" dirty="0"/>
              <a:t>r</a:t>
            </a:r>
            <a:r>
              <a:rPr spc="-5" dirty="0"/>
              <a:t>am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18807" y="1213866"/>
          <a:ext cx="10972163" cy="4568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0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7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Estimated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cost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incurred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student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study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b="1" spc="-1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Canada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7660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CAD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$1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Rs.60/-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4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400" b="1" spc="-4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spc="-15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No.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Particulars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Amou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CAD</a:t>
                      </a:r>
                      <a:r>
                        <a:rPr sz="1400" b="1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$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Amou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Rs.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670"/>
                        </a:lnSpc>
                        <a:spcBef>
                          <a:spcPts val="375"/>
                        </a:spcBef>
                      </a:pPr>
                      <a:r>
                        <a:rPr sz="1400" spc="-4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5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am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934">
                        <a:lnSpc>
                          <a:spcPts val="1670"/>
                        </a:lnSpc>
                        <a:spcBef>
                          <a:spcPts val="3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16,250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1400" spc="-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iti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ee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one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ear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890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(Actual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tuition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fees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may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vary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Institution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Institution)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15,000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2862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9,00,000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7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664"/>
                        </a:lnSpc>
                        <a:spcBef>
                          <a:spcPts val="6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Living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Accommodation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10,200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ts val="1664"/>
                        </a:lnSpc>
                        <a:spcBef>
                          <a:spcPts val="6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6,12,000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664"/>
                        </a:lnSpc>
                        <a:spcBef>
                          <a:spcPts val="38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Airfare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India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Canada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495934">
                        <a:lnSpc>
                          <a:spcPts val="1664"/>
                        </a:lnSpc>
                        <a:spcBef>
                          <a:spcPts val="3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55,000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4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Visa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Fees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(Including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Biometric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Fees)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235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934">
                        <a:lnSpc>
                          <a:spcPts val="1655"/>
                        </a:lnSpc>
                        <a:spcBef>
                          <a:spcPts val="4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14,100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9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664"/>
                        </a:lnSpc>
                        <a:spcBef>
                          <a:spcPts val="380"/>
                        </a:spcBef>
                      </a:pPr>
                      <a:r>
                        <a:rPr sz="1400" spc="-16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Exp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384175">
                        <a:lnSpc>
                          <a:spcPts val="1664"/>
                        </a:lnSpc>
                        <a:spcBef>
                          <a:spcPts val="3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15,97,350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04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Less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Earning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through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Time Jobs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11,500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2862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6,90,000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664"/>
                        </a:lnSpc>
                        <a:spcBef>
                          <a:spcPts val="390"/>
                        </a:spcBef>
                      </a:pPr>
                      <a:r>
                        <a:rPr sz="1400" spc="-16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Exp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Stu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ts val="1664"/>
                        </a:lnSpc>
                        <a:spcBef>
                          <a:spcPts val="39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9,07,350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74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1400" b="1" spc="-14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Exp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b="1" spc="-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Off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9,00,000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8B3A9E3-7A40-E245-544E-7FB5760E92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0259" y="390905"/>
            <a:ext cx="5292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0" dirty="0"/>
              <a:t>T</a:t>
            </a:r>
            <a:r>
              <a:rPr spc="-55" dirty="0"/>
              <a:t>o</a:t>
            </a:r>
            <a:r>
              <a:rPr spc="-90" dirty="0"/>
              <a:t>t</a:t>
            </a:r>
            <a:r>
              <a:rPr spc="-50" dirty="0"/>
              <a:t>a</a:t>
            </a:r>
            <a:r>
              <a:rPr spc="-5" dirty="0"/>
              <a:t>l</a:t>
            </a:r>
            <a:r>
              <a:rPr spc="-90" dirty="0"/>
              <a:t> </a:t>
            </a:r>
            <a:r>
              <a:rPr spc="-10" dirty="0"/>
              <a:t>Co</a:t>
            </a:r>
            <a:r>
              <a:rPr spc="-45" dirty="0"/>
              <a:t>s</a:t>
            </a:r>
            <a:r>
              <a:rPr spc="-5" dirty="0"/>
              <a:t>t</a:t>
            </a:r>
            <a:r>
              <a:rPr spc="-15" dirty="0"/>
              <a:t> </a:t>
            </a:r>
            <a:r>
              <a:rPr spc="-80" dirty="0"/>
              <a:t>f</a:t>
            </a:r>
            <a:r>
              <a:rPr spc="-15" dirty="0"/>
              <a:t>o</a:t>
            </a:r>
            <a:r>
              <a:rPr spc="-5" dirty="0"/>
              <a:t>r</a:t>
            </a:r>
            <a:r>
              <a:rPr spc="-15" dirty="0"/>
              <a:t> </a:t>
            </a:r>
            <a:r>
              <a:rPr spc="-5" dirty="0"/>
              <a:t>1</a:t>
            </a:r>
            <a:r>
              <a:rPr spc="35" dirty="0"/>
              <a:t> </a:t>
            </a:r>
            <a:r>
              <a:rPr spc="-50" dirty="0"/>
              <a:t>y</a:t>
            </a:r>
            <a:r>
              <a:rPr spc="-5" dirty="0"/>
              <a:t>ear</a:t>
            </a:r>
            <a:r>
              <a:rPr dirty="0"/>
              <a:t> </a:t>
            </a:r>
            <a:r>
              <a:rPr spc="-10" dirty="0"/>
              <a:t>Deg</a:t>
            </a:r>
            <a:r>
              <a:rPr spc="-50" dirty="0"/>
              <a:t>r</a:t>
            </a:r>
            <a:r>
              <a:rPr spc="-5" dirty="0"/>
              <a:t>ee</a:t>
            </a:r>
            <a:r>
              <a:rPr spc="140" dirty="0"/>
              <a:t> </a:t>
            </a:r>
            <a:r>
              <a:rPr spc="-5" dirty="0"/>
              <a:t>P</a:t>
            </a:r>
            <a:r>
              <a:rPr spc="-65" dirty="0"/>
              <a:t>r</a:t>
            </a:r>
            <a:r>
              <a:rPr spc="-10" dirty="0"/>
              <a:t>og</a:t>
            </a:r>
            <a:r>
              <a:rPr spc="-65" dirty="0"/>
              <a:t>r</a:t>
            </a:r>
            <a:r>
              <a:rPr spc="-5" dirty="0"/>
              <a:t>am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09536" y="1122172"/>
          <a:ext cx="10982325" cy="4809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3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5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6645">
                <a:tc gridSpan="2">
                  <a:txBody>
                    <a:bodyPr/>
                    <a:lstStyle/>
                    <a:p>
                      <a:pPr marL="848994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600" b="1" spc="-15" dirty="0">
                          <a:latin typeface="Calibri"/>
                          <a:cs typeface="Calibri"/>
                        </a:rPr>
                        <a:t>Estimated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cost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16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incurred 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 a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student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6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study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b="1" spc="-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Canada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049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28575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77660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CAD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$1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 =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Rs.60/-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28575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600" b="1" spc="-3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b="1" spc="-18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Particulars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mou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CA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$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29337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mou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Rs.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910"/>
                        </a:lnSpc>
                        <a:spcBef>
                          <a:spcPts val="185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4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am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ts val="1910"/>
                        </a:lnSpc>
                        <a:spcBef>
                          <a:spcPts val="18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16,250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1600" spc="-1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it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ee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one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ear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890">
                        <a:lnSpc>
                          <a:spcPts val="1914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(Actual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tuition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fees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may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vary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Institution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Institution)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20,000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968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12,00,000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7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910"/>
                        </a:lnSpc>
                        <a:spcBef>
                          <a:spcPts val="43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Living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Accommodation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10,200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8945">
                        <a:lnSpc>
                          <a:spcPts val="1910"/>
                        </a:lnSpc>
                        <a:spcBef>
                          <a:spcPts val="43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6,12,000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910"/>
                        </a:lnSpc>
                        <a:spcBef>
                          <a:spcPts val="190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Airfare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India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Canada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ts val="1910"/>
                        </a:lnSpc>
                        <a:spcBef>
                          <a:spcPts val="19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55,000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Visa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Fees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(Including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Biometric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Fees)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235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14,100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910"/>
                        </a:lnSpc>
                        <a:spcBef>
                          <a:spcPts val="195"/>
                        </a:spcBef>
                      </a:pPr>
                      <a:r>
                        <a:rPr sz="1600" spc="-17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penses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396875">
                        <a:lnSpc>
                          <a:spcPts val="1910"/>
                        </a:lnSpc>
                        <a:spcBef>
                          <a:spcPts val="19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18,97,350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914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ts val="1914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Less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Earning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through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Time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Jobs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11,500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448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6,90,000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910"/>
                        </a:lnSpc>
                        <a:spcBef>
                          <a:spcPts val="200"/>
                        </a:spcBef>
                      </a:pPr>
                      <a:r>
                        <a:rPr sz="1600" spc="-17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pense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ts val="1910"/>
                        </a:lnSpc>
                        <a:spcBef>
                          <a:spcPts val="20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12,07,350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98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1600" b="1" spc="-17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Expe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ses</a:t>
                      </a:r>
                      <a:r>
                        <a:rPr sz="16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unde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Off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12,00,000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0BA6EC9-C13E-86F5-854D-20DDD67EB1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4906" y="2883407"/>
            <a:ext cx="1544237" cy="28360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4688" y="437134"/>
            <a:ext cx="626811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Institutions</a:t>
            </a:r>
            <a:r>
              <a:rPr spc="15" dirty="0"/>
              <a:t> </a:t>
            </a:r>
            <a:r>
              <a:rPr spc="-20" dirty="0"/>
              <a:t>partnered</a:t>
            </a:r>
            <a:r>
              <a:rPr spc="5" dirty="0"/>
              <a:t> </a:t>
            </a:r>
            <a:r>
              <a:rPr spc="-5" dirty="0"/>
              <a:t>with</a:t>
            </a:r>
            <a:r>
              <a:rPr spc="-120" dirty="0"/>
              <a:t> </a:t>
            </a:r>
            <a:r>
              <a:rPr lang="en-IN" spc="-200" dirty="0"/>
              <a:t>Academic Monk</a:t>
            </a:r>
            <a:endParaRPr spc="-200" dirty="0"/>
          </a:p>
        </p:txBody>
      </p:sp>
      <p:sp>
        <p:nvSpPr>
          <p:cNvPr id="4" name="object 4"/>
          <p:cNvSpPr txBox="1"/>
          <p:nvPr/>
        </p:nvSpPr>
        <p:spPr>
          <a:xfrm>
            <a:off x="967232" y="1725929"/>
            <a:ext cx="984440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updated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list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institutions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mentioned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below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2D49C6-D3AF-6DA4-BC08-BBEF16E812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39" y="949452"/>
            <a:ext cx="1289685" cy="86995"/>
          </a:xfrm>
          <a:custGeom>
            <a:avLst/>
            <a:gdLst/>
            <a:ahLst/>
            <a:cxnLst/>
            <a:rect l="l" t="t" r="r" b="b"/>
            <a:pathLst>
              <a:path w="1289685" h="86994">
                <a:moveTo>
                  <a:pt x="1245870" y="0"/>
                </a:moveTo>
                <a:lnTo>
                  <a:pt x="43434" y="0"/>
                </a:lnTo>
                <a:lnTo>
                  <a:pt x="26526" y="3411"/>
                </a:lnTo>
                <a:lnTo>
                  <a:pt x="12720" y="12715"/>
                </a:lnTo>
                <a:lnTo>
                  <a:pt x="3412" y="26521"/>
                </a:lnTo>
                <a:lnTo>
                  <a:pt x="0" y="43434"/>
                </a:lnTo>
                <a:lnTo>
                  <a:pt x="3412" y="60346"/>
                </a:lnTo>
                <a:lnTo>
                  <a:pt x="12720" y="74152"/>
                </a:lnTo>
                <a:lnTo>
                  <a:pt x="26526" y="83456"/>
                </a:lnTo>
                <a:lnTo>
                  <a:pt x="43434" y="86868"/>
                </a:lnTo>
                <a:lnTo>
                  <a:pt x="1245870" y="86868"/>
                </a:lnTo>
                <a:lnTo>
                  <a:pt x="1262782" y="83456"/>
                </a:lnTo>
                <a:lnTo>
                  <a:pt x="1276588" y="74152"/>
                </a:lnTo>
                <a:lnTo>
                  <a:pt x="1285892" y="60346"/>
                </a:lnTo>
                <a:lnTo>
                  <a:pt x="1289304" y="43434"/>
                </a:lnTo>
                <a:lnTo>
                  <a:pt x="1285892" y="26521"/>
                </a:lnTo>
                <a:lnTo>
                  <a:pt x="1276588" y="12715"/>
                </a:lnTo>
                <a:lnTo>
                  <a:pt x="1262782" y="3411"/>
                </a:lnTo>
                <a:lnTo>
                  <a:pt x="1245870" y="0"/>
                </a:lnTo>
                <a:close/>
              </a:path>
            </a:pathLst>
          </a:custGeom>
          <a:solidFill>
            <a:srgbClr val="216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87811" y="6460234"/>
            <a:ext cx="1373124" cy="30175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5574883"/>
            <a:ext cx="10596880" cy="1272540"/>
            <a:chOff x="0" y="5574883"/>
            <a:chExt cx="10596880" cy="12725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1" y="5574883"/>
              <a:ext cx="1850136" cy="127244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509004"/>
              <a:ext cx="10596880" cy="50800"/>
            </a:xfrm>
            <a:custGeom>
              <a:avLst/>
              <a:gdLst/>
              <a:ahLst/>
              <a:cxnLst/>
              <a:rect l="l" t="t" r="r" b="b"/>
              <a:pathLst>
                <a:path w="10596880" h="50800">
                  <a:moveTo>
                    <a:pt x="431292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31292" y="45720"/>
                  </a:lnTo>
                  <a:lnTo>
                    <a:pt x="431292" y="0"/>
                  </a:lnTo>
                  <a:close/>
                </a:path>
                <a:path w="10596880" h="50800">
                  <a:moveTo>
                    <a:pt x="10596372" y="0"/>
                  </a:moveTo>
                  <a:lnTo>
                    <a:pt x="2104644" y="0"/>
                  </a:lnTo>
                  <a:lnTo>
                    <a:pt x="2104644" y="50292"/>
                  </a:lnTo>
                  <a:lnTo>
                    <a:pt x="10596372" y="50292"/>
                  </a:lnTo>
                  <a:lnTo>
                    <a:pt x="10596372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20623" y="407288"/>
            <a:ext cx="7510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PG</a:t>
            </a:r>
            <a:r>
              <a:rPr spc="20" dirty="0"/>
              <a:t> </a:t>
            </a:r>
            <a:r>
              <a:rPr spc="-20" dirty="0"/>
              <a:t>Programs</a:t>
            </a:r>
            <a:r>
              <a:rPr spc="-15" dirty="0"/>
              <a:t> </a:t>
            </a:r>
            <a:r>
              <a:rPr spc="-5" dirty="0"/>
              <a:t>with</a:t>
            </a:r>
            <a:r>
              <a:rPr spc="5" dirty="0"/>
              <a:t> </a:t>
            </a:r>
            <a:r>
              <a:rPr spc="-70" dirty="0"/>
              <a:t>IELTS</a:t>
            </a:r>
            <a:r>
              <a:rPr spc="-85" dirty="0"/>
              <a:t> </a:t>
            </a:r>
            <a:r>
              <a:rPr spc="-5" dirty="0"/>
              <a:t>6</a:t>
            </a:r>
            <a:r>
              <a:rPr spc="10" dirty="0"/>
              <a:t> </a:t>
            </a:r>
            <a:r>
              <a:rPr spc="-5" dirty="0"/>
              <a:t>no</a:t>
            </a:r>
            <a:r>
              <a:rPr spc="15" dirty="0"/>
              <a:t> </a:t>
            </a:r>
            <a:r>
              <a:rPr spc="-10" dirty="0"/>
              <a:t>band</a:t>
            </a:r>
            <a:r>
              <a:rPr spc="60" dirty="0"/>
              <a:t> </a:t>
            </a:r>
            <a:r>
              <a:rPr spc="-5" dirty="0"/>
              <a:t>less</a:t>
            </a:r>
            <a:r>
              <a:rPr spc="10" dirty="0"/>
              <a:t> </a:t>
            </a:r>
            <a:r>
              <a:rPr spc="-5" dirty="0"/>
              <a:t>than</a:t>
            </a:r>
            <a:r>
              <a:rPr spc="40" dirty="0"/>
              <a:t> </a:t>
            </a:r>
            <a:r>
              <a:rPr spc="-5" dirty="0"/>
              <a:t>6</a:t>
            </a:r>
            <a:r>
              <a:rPr spc="175" dirty="0"/>
              <a:t> </a:t>
            </a:r>
            <a:r>
              <a:rPr spc="-10" dirty="0"/>
              <a:t>bands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07491" y="1233424"/>
          <a:ext cx="11083923" cy="42162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5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0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7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7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b="1" spc="-2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4470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Name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College/University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4470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25" dirty="0">
                          <a:latin typeface="Calibri"/>
                          <a:cs typeface="Calibri"/>
                        </a:rPr>
                        <a:t>Programs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being</a:t>
                      </a:r>
                      <a:r>
                        <a:rPr sz="16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Offered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4470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1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4470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University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Canada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West,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Vancouver,</a:t>
                      </a:r>
                      <a:r>
                        <a:rPr sz="16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British</a:t>
                      </a:r>
                      <a:r>
                        <a:rPr sz="16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Columbia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4470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MBA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(With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ESL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months)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4470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1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4470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North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Island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College,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Vancouver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Island,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British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Columbia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4470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PG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programs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4470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4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4470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College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Caledonia,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Prince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George,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British</a:t>
                      </a:r>
                      <a:r>
                        <a:rPr sz="1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Columbia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4470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PG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Programs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4470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86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4470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Coast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Mountain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College,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Terrace,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British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Columbia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4470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PG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Programs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4470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2516885" y="5581903"/>
            <a:ext cx="7747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*Meeting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minimum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application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requirement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does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guarantee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an</a:t>
            </a:r>
            <a:r>
              <a:rPr sz="1800" b="1" spc="-2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admission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0201" y="407288"/>
            <a:ext cx="7478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PG</a:t>
            </a:r>
            <a:r>
              <a:rPr spc="20" dirty="0"/>
              <a:t> </a:t>
            </a:r>
            <a:r>
              <a:rPr spc="-20" dirty="0"/>
              <a:t>programs</a:t>
            </a:r>
            <a:r>
              <a:rPr spc="-15" dirty="0"/>
              <a:t> </a:t>
            </a:r>
            <a:r>
              <a:rPr spc="-5" dirty="0"/>
              <a:t>with</a:t>
            </a:r>
            <a:r>
              <a:rPr spc="5" dirty="0"/>
              <a:t> </a:t>
            </a:r>
            <a:r>
              <a:rPr spc="-70" dirty="0"/>
              <a:t>IELTS</a:t>
            </a:r>
            <a:r>
              <a:rPr spc="-85" dirty="0"/>
              <a:t> </a:t>
            </a:r>
            <a:r>
              <a:rPr spc="-5" dirty="0"/>
              <a:t>6</a:t>
            </a:r>
            <a:r>
              <a:rPr spc="15" dirty="0"/>
              <a:t> </a:t>
            </a:r>
            <a:r>
              <a:rPr spc="-5" dirty="0"/>
              <a:t>no</a:t>
            </a:r>
            <a:r>
              <a:rPr spc="10" dirty="0"/>
              <a:t> </a:t>
            </a:r>
            <a:r>
              <a:rPr spc="-10" dirty="0"/>
              <a:t>band</a:t>
            </a:r>
            <a:r>
              <a:rPr spc="55" dirty="0"/>
              <a:t> </a:t>
            </a:r>
            <a:r>
              <a:rPr spc="-5" dirty="0"/>
              <a:t>less</a:t>
            </a:r>
            <a:r>
              <a:rPr spc="10" dirty="0"/>
              <a:t> </a:t>
            </a:r>
            <a:r>
              <a:rPr spc="-5" dirty="0"/>
              <a:t>than</a:t>
            </a:r>
            <a:r>
              <a:rPr spc="40" dirty="0"/>
              <a:t> </a:t>
            </a:r>
            <a:r>
              <a:rPr spc="-5" dirty="0"/>
              <a:t>6</a:t>
            </a:r>
            <a:r>
              <a:rPr spc="-100" dirty="0"/>
              <a:t> </a:t>
            </a:r>
            <a:r>
              <a:rPr spc="-10" dirty="0"/>
              <a:t>bands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08697" y="1279652"/>
          <a:ext cx="11070590" cy="41897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4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2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3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1489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600" b="1" spc="-5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b="1" spc="-2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4470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Name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College/University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4470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0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600" b="1" spc="-25" dirty="0">
                          <a:latin typeface="Calibri"/>
                          <a:cs typeface="Calibri"/>
                        </a:rPr>
                        <a:t>Programs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being</a:t>
                      </a:r>
                      <a:r>
                        <a:rPr sz="16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Offered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4470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5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4470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719455" algn="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Bow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Valley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College,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Calgary,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Alberta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4470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635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PG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Programs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4470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4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4470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Southern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Alberta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Institute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Technology,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Calgary,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Alberta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4470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635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PG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Programs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4470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9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710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4470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680720" algn="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Northern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College,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Timmins,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Ontario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4470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461009" algn="ctr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Supply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Chain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Management,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Information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91235" marR="1452245" indent="-3810" algn="ctr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Systems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Business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Analysis,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Global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Business,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Entrepreneurship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Technology, </a:t>
                      </a:r>
                      <a:r>
                        <a:rPr sz="1600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Cybersecurity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4470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31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71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4470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5035" marR="813435" indent="-3175">
                        <a:lnSpc>
                          <a:spcPct val="115599"/>
                        </a:lnSpc>
                        <a:spcBef>
                          <a:spcPts val="139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Ma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ob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ad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  </a:t>
                      </a:r>
                      <a:r>
                        <a:rPr sz="1600" spc="-17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ec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hn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-14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Winn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Ma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ob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4470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087755" marR="985519" indent="286385">
                        <a:lnSpc>
                          <a:spcPct val="115599"/>
                        </a:lnSpc>
                        <a:spcBef>
                          <a:spcPts val="1390"/>
                        </a:spcBef>
                      </a:pPr>
                      <a:r>
                        <a:rPr sz="1600" spc="-35" dirty="0">
                          <a:latin typeface="Calibri"/>
                          <a:cs typeface="Calibri"/>
                        </a:rPr>
                        <a:t>Post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Grad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Cert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International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Business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Post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Grad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Cert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Leadership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Management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4470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925826" y="5608726"/>
            <a:ext cx="774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*Meeting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 </a:t>
            </a:r>
            <a:r>
              <a:rPr sz="1800" b="1" spc="-10" dirty="0">
                <a:latin typeface="Calibri"/>
                <a:cs typeface="Calibri"/>
              </a:rPr>
              <a:t>minimum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application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requirement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does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 </a:t>
            </a:r>
            <a:r>
              <a:rPr sz="1800" b="1" spc="-15" dirty="0">
                <a:latin typeface="Calibri"/>
                <a:cs typeface="Calibri"/>
              </a:rPr>
              <a:t>guarantee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an</a:t>
            </a:r>
            <a:r>
              <a:rPr sz="1800" b="1" spc="-2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admission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35250F-B7F0-A709-AF1B-AEE8FC20FB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734" y="420699"/>
            <a:ext cx="9149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Our</a:t>
            </a:r>
            <a:r>
              <a:rPr spc="10" dirty="0"/>
              <a:t> </a:t>
            </a:r>
            <a:r>
              <a:rPr spc="-30" dirty="0"/>
              <a:t>represented</a:t>
            </a:r>
            <a:r>
              <a:rPr spc="30" dirty="0"/>
              <a:t> </a:t>
            </a:r>
            <a:r>
              <a:rPr spc="-10" dirty="0"/>
              <a:t>Institutions</a:t>
            </a:r>
            <a:r>
              <a:rPr spc="60" dirty="0"/>
              <a:t> </a:t>
            </a:r>
            <a:r>
              <a:rPr spc="-20" dirty="0"/>
              <a:t>offering</a:t>
            </a:r>
            <a:r>
              <a:rPr spc="-40" dirty="0"/>
              <a:t> </a:t>
            </a:r>
            <a:r>
              <a:rPr spc="-5" dirty="0"/>
              <a:t>an</a:t>
            </a:r>
            <a:r>
              <a:rPr spc="25" dirty="0"/>
              <a:t> </a:t>
            </a:r>
            <a:r>
              <a:rPr spc="-10" dirty="0"/>
              <a:t>Application</a:t>
            </a:r>
            <a:r>
              <a:rPr spc="-25" dirty="0"/>
              <a:t> Fee</a:t>
            </a:r>
            <a:r>
              <a:rPr spc="150" dirty="0"/>
              <a:t> </a:t>
            </a:r>
            <a:r>
              <a:rPr spc="-35" dirty="0"/>
              <a:t>Waiver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3107" y="1567561"/>
            <a:ext cx="5406390" cy="210820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275"/>
              </a:spcBef>
              <a:buFont typeface="Arial MT"/>
              <a:buChar char="•"/>
              <a:tabLst>
                <a:tab pos="469265" algn="l"/>
                <a:tab pos="470534" algn="l"/>
              </a:tabLst>
            </a:pPr>
            <a:r>
              <a:rPr sz="1800" spc="-10" dirty="0">
                <a:latin typeface="Calibri"/>
                <a:cs typeface="Calibri"/>
              </a:rPr>
              <a:t>Fraser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International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College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(Only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UG)</a:t>
            </a:r>
            <a:endParaRPr sz="1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1180"/>
              </a:spcBef>
              <a:buFont typeface="Arial MT"/>
              <a:buChar char="•"/>
              <a:tabLst>
                <a:tab pos="469265" algn="l"/>
                <a:tab pos="470534" algn="l"/>
              </a:tabLst>
            </a:pPr>
            <a:r>
              <a:rPr sz="1800" spc="-10" dirty="0">
                <a:latin typeface="Calibri"/>
                <a:cs typeface="Calibri"/>
              </a:rPr>
              <a:t>International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College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Manitoba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(Only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UG)</a:t>
            </a:r>
            <a:endParaRPr sz="1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469265" algn="l"/>
                <a:tab pos="470534" algn="l"/>
              </a:tabLst>
            </a:pPr>
            <a:r>
              <a:rPr sz="1800" spc="-5" dirty="0">
                <a:latin typeface="Calibri"/>
                <a:cs typeface="Calibri"/>
              </a:rPr>
              <a:t>Wilfrid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Laurier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International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College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(Only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UG)</a:t>
            </a:r>
            <a:endParaRPr sz="1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469265" algn="l"/>
                <a:tab pos="470534" algn="l"/>
              </a:tabLst>
            </a:pPr>
            <a:r>
              <a:rPr sz="1800" spc="-35" dirty="0">
                <a:latin typeface="Calibri"/>
                <a:cs typeface="Calibri"/>
              </a:rPr>
              <a:t>Toronto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Metropolitan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International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College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(Only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UG)</a:t>
            </a:r>
            <a:endParaRPr sz="1800">
              <a:latin typeface="Calibri"/>
              <a:cs typeface="Calibri"/>
            </a:endParaRPr>
          </a:p>
          <a:p>
            <a:pPr marL="440690" indent="-428625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440690" algn="l"/>
                <a:tab pos="441325" algn="l"/>
              </a:tabLst>
            </a:pPr>
            <a:r>
              <a:rPr sz="1800" dirty="0">
                <a:latin typeface="Calibri"/>
                <a:cs typeface="Calibri"/>
              </a:rPr>
              <a:t>Acsenda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School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Management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44131" y="1378966"/>
            <a:ext cx="5038725" cy="249491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180"/>
              </a:spcBef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1800" dirty="0">
                <a:latin typeface="Calibri"/>
                <a:cs typeface="Calibri"/>
              </a:rPr>
              <a:t>Adler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University</a:t>
            </a:r>
            <a:endParaRPr sz="1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1800" spc="-15" dirty="0">
                <a:latin typeface="Calibri"/>
                <a:cs typeface="Calibri"/>
              </a:rPr>
              <a:t>Fanshawe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College</a:t>
            </a:r>
            <a:endParaRPr sz="1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1800" spc="-15" dirty="0">
                <a:latin typeface="Calibri"/>
                <a:cs typeface="Calibri"/>
              </a:rPr>
              <a:t>Fanshawe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College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@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ILAC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Toronto</a:t>
            </a:r>
            <a:endParaRPr sz="1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1800" spc="-15" dirty="0">
                <a:latin typeface="Calibri"/>
                <a:cs typeface="Calibri"/>
              </a:rPr>
              <a:t>Portage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College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@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CIOT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Campus, </a:t>
            </a:r>
            <a:r>
              <a:rPr sz="1800" spc="-25" dirty="0">
                <a:latin typeface="Calibri"/>
                <a:cs typeface="Calibri"/>
              </a:rPr>
              <a:t>Calgary,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Alberta</a:t>
            </a:r>
            <a:endParaRPr sz="1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1800" spc="-10" dirty="0">
                <a:latin typeface="Calibri"/>
                <a:cs typeface="Calibri"/>
              </a:rPr>
              <a:t>King’s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College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(University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Western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Ontario)</a:t>
            </a:r>
            <a:endParaRPr sz="1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1800" spc="-10" dirty="0">
                <a:latin typeface="Calibri"/>
                <a:cs typeface="Calibri"/>
              </a:rPr>
              <a:t>Lambton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College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65570" y="1270253"/>
            <a:ext cx="0" cy="3098165"/>
          </a:xfrm>
          <a:custGeom>
            <a:avLst/>
            <a:gdLst/>
            <a:ahLst/>
            <a:cxnLst/>
            <a:rect l="l" t="t" r="r" b="b"/>
            <a:pathLst>
              <a:path h="3098165">
                <a:moveTo>
                  <a:pt x="0" y="0"/>
                </a:moveTo>
                <a:lnTo>
                  <a:pt x="0" y="3098038"/>
                </a:lnTo>
              </a:path>
            </a:pathLst>
          </a:custGeom>
          <a:ln w="28575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A9C554-2496-0C4B-9CDF-8180BD111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9721" y="390905"/>
            <a:ext cx="18199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</a:t>
            </a:r>
            <a:r>
              <a:rPr spc="5" dirty="0"/>
              <a:t>c</a:t>
            </a:r>
            <a:r>
              <a:rPr spc="-10" dirty="0"/>
              <a:t>h</a:t>
            </a:r>
            <a:r>
              <a:rPr spc="10" dirty="0"/>
              <a:t>o</a:t>
            </a:r>
            <a:r>
              <a:rPr spc="5" dirty="0"/>
              <a:t>l</a:t>
            </a:r>
            <a:r>
              <a:rPr spc="-5" dirty="0"/>
              <a:t>a</a:t>
            </a:r>
            <a:r>
              <a:rPr spc="-80" dirty="0"/>
              <a:t>r</a:t>
            </a:r>
            <a:r>
              <a:rPr spc="5" dirty="0"/>
              <a:t>sh</a:t>
            </a:r>
            <a:r>
              <a:rPr spc="-5" dirty="0"/>
              <a:t>i</a:t>
            </a:r>
            <a:r>
              <a:rPr spc="-25" dirty="0"/>
              <a:t>p</a:t>
            </a:r>
            <a:r>
              <a:rPr spc="-5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913" y="1227836"/>
            <a:ext cx="91046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Scholarships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Canada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quite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competitive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very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limited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number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scholarships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offered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other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countries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like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USA, </a:t>
            </a:r>
            <a:r>
              <a:rPr sz="2000" spc="-5" dirty="0">
                <a:latin typeface="Calibri"/>
                <a:cs typeface="Calibri"/>
              </a:rPr>
              <a:t>UK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Australia.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24618" y="1227836"/>
            <a:ext cx="13627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Calibri"/>
                <a:cs typeface="Calibri"/>
              </a:rPr>
              <a:t>compared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1913" y="2168144"/>
            <a:ext cx="10608310" cy="251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  <a:tab pos="833755" algn="l"/>
                <a:tab pos="1910080" algn="l"/>
                <a:tab pos="2356485" algn="l"/>
                <a:tab pos="3761740" algn="l"/>
                <a:tab pos="4071620" algn="l"/>
                <a:tab pos="4926330" algn="l"/>
                <a:tab pos="5344160" algn="l"/>
                <a:tab pos="5840730" algn="l"/>
                <a:tab pos="6503670" algn="l"/>
                <a:tab pos="6866890" algn="l"/>
                <a:tab pos="8242934" algn="l"/>
                <a:tab pos="9370695" algn="l"/>
                <a:tab pos="10204450" algn="l"/>
              </a:tabLst>
            </a:pPr>
            <a:r>
              <a:rPr sz="2000" spc="-5" dirty="0">
                <a:latin typeface="Calibri"/>
                <a:cs typeface="Calibri"/>
              </a:rPr>
              <a:t>Th</a:t>
            </a:r>
            <a:r>
              <a:rPr sz="2000" dirty="0">
                <a:latin typeface="Calibri"/>
                <a:cs typeface="Calibri"/>
              </a:rPr>
              <a:t>e	e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bil</a:t>
            </a:r>
            <a:r>
              <a:rPr sz="2000" spc="-15" dirty="0">
                <a:latin typeface="Calibri"/>
                <a:cs typeface="Calibri"/>
              </a:rPr>
              <a:t>it</a:t>
            </a:r>
            <a:r>
              <a:rPr sz="2000" dirty="0">
                <a:latin typeface="Calibri"/>
                <a:cs typeface="Calibri"/>
              </a:rPr>
              <a:t>y	</a:t>
            </a:r>
            <a:r>
              <a:rPr sz="2000" spc="-25" dirty="0">
                <a:latin typeface="Calibri"/>
                <a:cs typeface="Calibri"/>
              </a:rPr>
              <a:t>f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	</a:t>
            </a:r>
            <a:r>
              <a:rPr sz="2000" spc="-20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ch</a:t>
            </a:r>
            <a:r>
              <a:rPr sz="2000" spc="-15" dirty="0">
                <a:latin typeface="Calibri"/>
                <a:cs typeface="Calibri"/>
              </a:rPr>
              <a:t>ola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sh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s	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s	</a:t>
            </a:r>
            <a:r>
              <a:rPr sz="2000" spc="-15" dirty="0">
                <a:latin typeface="Calibri"/>
                <a:cs typeface="Calibri"/>
              </a:rPr>
              <a:t>j</a:t>
            </a:r>
            <a:r>
              <a:rPr sz="2000" spc="-10" dirty="0">
                <a:latin typeface="Calibri"/>
                <a:cs typeface="Calibri"/>
              </a:rPr>
              <a:t>ud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	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	the	</a:t>
            </a:r>
            <a:r>
              <a:rPr sz="2000" spc="-5" dirty="0">
                <a:latin typeface="Calibri"/>
                <a:cs typeface="Calibri"/>
              </a:rPr>
              <a:t>ba</a:t>
            </a:r>
            <a:r>
              <a:rPr sz="2000" spc="-1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is	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	</a:t>
            </a:r>
            <a:r>
              <a:rPr sz="2000" spc="-2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u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spc="-2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ta</a:t>
            </a:r>
            <a:r>
              <a:rPr sz="2000" spc="-5" dirty="0">
                <a:latin typeface="Calibri"/>
                <a:cs typeface="Calibri"/>
              </a:rPr>
              <a:t>nd</a:t>
            </a:r>
            <a:r>
              <a:rPr sz="2000" spc="-2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	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dem</a:t>
            </a:r>
            <a:r>
              <a:rPr sz="2000" spc="-2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c	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2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d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	and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exceptional</a:t>
            </a:r>
            <a:r>
              <a:rPr sz="2000" dirty="0">
                <a:latin typeface="Calibri"/>
                <a:cs typeface="Calibri"/>
              </a:rPr>
              <a:t> English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Proficiency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scores.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  <a:tab pos="5677535" algn="l"/>
              </a:tabLst>
            </a:pPr>
            <a:r>
              <a:rPr sz="2000" spc="-10" dirty="0">
                <a:latin typeface="Calibri"/>
                <a:cs typeface="Calibri"/>
              </a:rPr>
              <a:t>Scholarships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are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mostly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offered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by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universities	without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any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separate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application,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based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eligibility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benchmarks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 </a:t>
            </a:r>
            <a:r>
              <a:rPr sz="2000" spc="-5" dirty="0">
                <a:latin typeface="Calibri"/>
                <a:cs typeface="Calibri"/>
              </a:rPr>
              <a:t>some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institutions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students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need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apply </a:t>
            </a:r>
            <a:r>
              <a:rPr sz="2000" spc="-5" dirty="0">
                <a:latin typeface="Calibri"/>
                <a:cs typeface="Calibri"/>
              </a:rPr>
              <a:t>specifically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same.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  <a:tab pos="3092450" algn="l"/>
              </a:tabLst>
            </a:pPr>
            <a:r>
              <a:rPr sz="2000" spc="-10" dirty="0">
                <a:latin typeface="Calibri"/>
                <a:cs typeface="Calibri"/>
              </a:rPr>
              <a:t>Scholarships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majorly	</a:t>
            </a:r>
            <a:r>
              <a:rPr sz="2000" spc="-20" dirty="0">
                <a:latin typeface="Calibri"/>
                <a:cs typeface="Calibri"/>
              </a:rPr>
              <a:t>offered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at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entry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level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but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some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scholarships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students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supposed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prove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their </a:t>
            </a:r>
            <a:r>
              <a:rPr sz="2000" spc="-15" dirty="0">
                <a:latin typeface="Calibri"/>
                <a:cs typeface="Calibri"/>
              </a:rPr>
              <a:t>excellence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academics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subsequent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years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education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well.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297F50-65E2-1C15-5792-926FF7D318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0259" y="440258"/>
            <a:ext cx="73291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Points</a:t>
            </a:r>
            <a:r>
              <a:rPr spc="-5" dirty="0"/>
              <a:t> </a:t>
            </a:r>
            <a:r>
              <a:rPr spc="-20" dirty="0"/>
              <a:t>to</a:t>
            </a:r>
            <a:r>
              <a:rPr spc="-5" dirty="0"/>
              <a:t> </a:t>
            </a:r>
            <a:r>
              <a:rPr spc="-10" dirty="0"/>
              <a:t>remember</a:t>
            </a:r>
            <a:r>
              <a:rPr spc="55" dirty="0"/>
              <a:t> </a:t>
            </a:r>
            <a:r>
              <a:rPr spc="-35" dirty="0"/>
              <a:t>for</a:t>
            </a:r>
            <a:r>
              <a:rPr spc="-25" dirty="0"/>
              <a:t> </a:t>
            </a:r>
            <a:r>
              <a:rPr spc="-10" dirty="0"/>
              <a:t>successful</a:t>
            </a:r>
            <a:r>
              <a:rPr spc="35" dirty="0"/>
              <a:t> </a:t>
            </a:r>
            <a:r>
              <a:rPr spc="-30" dirty="0"/>
              <a:t>Offers</a:t>
            </a:r>
            <a:r>
              <a:rPr spc="-40" dirty="0"/>
              <a:t> </a:t>
            </a:r>
            <a:r>
              <a:rPr dirty="0"/>
              <a:t>and</a:t>
            </a:r>
            <a:r>
              <a:rPr spc="105" dirty="0"/>
              <a:t> </a:t>
            </a:r>
            <a:r>
              <a:rPr spc="-10" dirty="0"/>
              <a:t>Visas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2452" y="1617979"/>
            <a:ext cx="10388600" cy="339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7429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5" dirty="0">
                <a:latin typeface="Calibri"/>
                <a:cs typeface="Calibri"/>
              </a:rPr>
              <a:t>Do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not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apply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for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students</a:t>
            </a:r>
            <a:r>
              <a:rPr sz="1800" b="1" dirty="0">
                <a:latin typeface="Calibri"/>
                <a:cs typeface="Calibri"/>
              </a:rPr>
              <a:t> who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do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meet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the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IELTS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criteria</a:t>
            </a:r>
            <a:r>
              <a:rPr sz="1800" spc="-5" dirty="0">
                <a:latin typeface="Calibri"/>
                <a:cs typeface="Calibri"/>
              </a:rPr>
              <a:t>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Minimum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6.0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no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band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than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6.0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for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UG</a:t>
            </a:r>
            <a:r>
              <a:rPr sz="1800" spc="5" dirty="0">
                <a:latin typeface="Calibri"/>
                <a:cs typeface="Calibri"/>
              </a:rPr>
              <a:t> and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overall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6.5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no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band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than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6.0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for</a:t>
            </a:r>
            <a:r>
              <a:rPr sz="1800" spc="-204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PG.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1900">
              <a:latin typeface="Calibri"/>
              <a:cs typeface="Calibri"/>
            </a:endParaRPr>
          </a:p>
          <a:p>
            <a:pPr marL="299085" marR="11303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5" dirty="0">
                <a:latin typeface="Calibri"/>
                <a:cs typeface="Calibri"/>
              </a:rPr>
              <a:t>Do </a:t>
            </a:r>
            <a:r>
              <a:rPr sz="1800" b="1" dirty="0">
                <a:latin typeface="Calibri"/>
                <a:cs typeface="Calibri"/>
              </a:rPr>
              <a:t>not </a:t>
            </a:r>
            <a:r>
              <a:rPr sz="1800" b="1" spc="5" dirty="0">
                <a:latin typeface="Calibri"/>
                <a:cs typeface="Calibri"/>
              </a:rPr>
              <a:t>apply </a:t>
            </a:r>
            <a:r>
              <a:rPr sz="1800" b="1" spc="-10" dirty="0">
                <a:latin typeface="Calibri"/>
                <a:cs typeface="Calibri"/>
              </a:rPr>
              <a:t>for </a:t>
            </a:r>
            <a:r>
              <a:rPr sz="1800" b="1" spc="-5" dirty="0">
                <a:latin typeface="Calibri"/>
                <a:cs typeface="Calibri"/>
              </a:rPr>
              <a:t>students </a:t>
            </a:r>
            <a:r>
              <a:rPr sz="1800" b="1" dirty="0">
                <a:latin typeface="Calibri"/>
                <a:cs typeface="Calibri"/>
              </a:rPr>
              <a:t>who have </a:t>
            </a:r>
            <a:r>
              <a:rPr sz="1800" b="1" spc="-5" dirty="0">
                <a:latin typeface="Calibri"/>
                <a:cs typeface="Calibri"/>
              </a:rPr>
              <a:t>several failed courses, </a:t>
            </a:r>
            <a:r>
              <a:rPr sz="1800" b="1" spc="-10" dirty="0">
                <a:latin typeface="Calibri"/>
                <a:cs typeface="Calibri"/>
              </a:rPr>
              <a:t>large </a:t>
            </a:r>
            <a:r>
              <a:rPr sz="1800" b="1" spc="-5" dirty="0">
                <a:latin typeface="Calibri"/>
                <a:cs typeface="Calibri"/>
              </a:rPr>
              <a:t>gaps </a:t>
            </a:r>
            <a:r>
              <a:rPr sz="1800" b="1" dirty="0">
                <a:latin typeface="Calibri"/>
                <a:cs typeface="Calibri"/>
              </a:rPr>
              <a:t>of 5 or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more </a:t>
            </a:r>
            <a:r>
              <a:rPr sz="1800" b="1" dirty="0">
                <a:latin typeface="Calibri"/>
                <a:cs typeface="Calibri"/>
              </a:rPr>
              <a:t>years </a:t>
            </a:r>
            <a:r>
              <a:rPr sz="1800" spc="-5" dirty="0">
                <a:latin typeface="Calibri"/>
                <a:cs typeface="Calibri"/>
              </a:rPr>
              <a:t>in studies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(regardless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their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work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experience)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inconsistency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program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choice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past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studies.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Course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choice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must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be</a:t>
            </a:r>
            <a:r>
              <a:rPr sz="1800" b="1" spc="-1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relevant.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19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5" dirty="0">
                <a:latin typeface="Calibri"/>
                <a:cs typeface="Calibri"/>
              </a:rPr>
              <a:t>Good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academics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students: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have</a:t>
            </a:r>
            <a:r>
              <a:rPr sz="1800" spc="-5" dirty="0">
                <a:latin typeface="Calibri"/>
                <a:cs typeface="Calibri"/>
              </a:rPr>
              <a:t> seen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higher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rate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visa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approvals</a:t>
            </a:r>
            <a:r>
              <a:rPr sz="1800" b="1" spc="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for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students having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60%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above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throughout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their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academic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qualifications.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Also </a:t>
            </a:r>
            <a:r>
              <a:rPr sz="1800" spc="-5" dirty="0">
                <a:latin typeface="Calibri"/>
                <a:cs typeface="Calibri"/>
              </a:rPr>
              <a:t>we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have </a:t>
            </a:r>
            <a:r>
              <a:rPr sz="1800" spc="-5" dirty="0">
                <a:latin typeface="Calibri"/>
                <a:cs typeface="Calibri"/>
              </a:rPr>
              <a:t>noticed</a:t>
            </a:r>
            <a:r>
              <a:rPr sz="1800" dirty="0">
                <a:latin typeface="Calibri"/>
                <a:cs typeface="Calibri"/>
              </a:rPr>
              <a:t> that </a:t>
            </a:r>
            <a:r>
              <a:rPr sz="1800" spc="-5" dirty="0">
                <a:latin typeface="Calibri"/>
                <a:cs typeface="Calibri"/>
              </a:rPr>
              <a:t>if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student has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low </a:t>
            </a:r>
            <a:r>
              <a:rPr sz="1800" b="1" spc="-5" dirty="0">
                <a:latin typeface="Calibri"/>
                <a:cs typeface="Calibri"/>
              </a:rPr>
              <a:t>academics </a:t>
            </a:r>
            <a:r>
              <a:rPr sz="1800" spc="5" dirty="0">
                <a:latin typeface="Calibri"/>
                <a:cs typeface="Calibri"/>
              </a:rPr>
              <a:t>as </a:t>
            </a:r>
            <a:r>
              <a:rPr sz="1800" dirty="0">
                <a:latin typeface="Calibri"/>
                <a:cs typeface="Calibri"/>
              </a:rPr>
              <a:t>well </a:t>
            </a:r>
            <a:r>
              <a:rPr sz="1800" spc="5" dirty="0">
                <a:latin typeface="Calibri"/>
                <a:cs typeface="Calibri"/>
              </a:rPr>
              <a:t>as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gap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5" dirty="0">
                <a:latin typeface="Calibri"/>
                <a:cs typeface="Calibri"/>
              </a:rPr>
              <a:t>2-5 </a:t>
            </a:r>
            <a:r>
              <a:rPr sz="1800" b="1" dirty="0">
                <a:latin typeface="Calibri"/>
                <a:cs typeface="Calibri"/>
              </a:rPr>
              <a:t>years </a:t>
            </a:r>
            <a:r>
              <a:rPr sz="1800" dirty="0">
                <a:latin typeface="Calibri"/>
                <a:cs typeface="Calibri"/>
              </a:rPr>
              <a:t>after </a:t>
            </a:r>
            <a:r>
              <a:rPr sz="1800" spc="-5" dirty="0">
                <a:latin typeface="Calibri"/>
                <a:cs typeface="Calibri"/>
              </a:rPr>
              <a:t>completion of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last studies,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case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weak,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and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visa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be</a:t>
            </a:r>
            <a:r>
              <a:rPr sz="1800" spc="-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refused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201914-F846-6722-15E1-8EB0DAF6D2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089" y="2558541"/>
            <a:ext cx="8333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Q:</a:t>
            </a:r>
            <a:r>
              <a:rPr sz="3600" spc="-5" dirty="0"/>
              <a:t> </a:t>
            </a:r>
            <a:r>
              <a:rPr sz="3600" spc="-10" dirty="0"/>
              <a:t>How</a:t>
            </a:r>
            <a:r>
              <a:rPr sz="3600" spc="15" dirty="0"/>
              <a:t> </a:t>
            </a:r>
            <a:r>
              <a:rPr sz="3600" spc="-30" dirty="0"/>
              <a:t>many</a:t>
            </a:r>
            <a:r>
              <a:rPr sz="3600" spc="-60" dirty="0"/>
              <a:t> </a:t>
            </a:r>
            <a:r>
              <a:rPr sz="3600" spc="-20" dirty="0"/>
              <a:t>Provinces</a:t>
            </a:r>
            <a:r>
              <a:rPr sz="3600" spc="-35" dirty="0"/>
              <a:t> </a:t>
            </a:r>
            <a:r>
              <a:rPr sz="3600" spc="-25" dirty="0"/>
              <a:t>are</a:t>
            </a:r>
            <a:r>
              <a:rPr sz="3600" spc="-55" dirty="0"/>
              <a:t> </a:t>
            </a:r>
            <a:r>
              <a:rPr sz="3600" spc="-25" dirty="0"/>
              <a:t>there</a:t>
            </a:r>
            <a:r>
              <a:rPr sz="3600" spc="-40" dirty="0"/>
              <a:t> </a:t>
            </a:r>
            <a:r>
              <a:rPr sz="3600" dirty="0"/>
              <a:t>in</a:t>
            </a:r>
            <a:r>
              <a:rPr sz="3600" spc="-25" dirty="0"/>
              <a:t> </a:t>
            </a:r>
            <a:r>
              <a:rPr sz="3600" dirty="0"/>
              <a:t>Canada?</a:t>
            </a:r>
            <a:endParaRPr sz="3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6E54C-C8C3-23EB-2976-1A2F2AB44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6427" y="372236"/>
            <a:ext cx="90335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Do</a:t>
            </a:r>
            <a:r>
              <a:rPr spc="30" dirty="0"/>
              <a:t> </a:t>
            </a:r>
            <a:r>
              <a:rPr spc="-15" dirty="0"/>
              <a:t>Universities</a:t>
            </a:r>
            <a:r>
              <a:rPr spc="-40" dirty="0"/>
              <a:t> </a:t>
            </a:r>
            <a:r>
              <a:rPr spc="-5" dirty="0"/>
              <a:t>or</a:t>
            </a:r>
            <a:r>
              <a:rPr spc="20" dirty="0"/>
              <a:t> </a:t>
            </a:r>
            <a:r>
              <a:rPr spc="-10" dirty="0"/>
              <a:t>Colleges</a:t>
            </a:r>
            <a:r>
              <a:rPr spc="-25" dirty="0"/>
              <a:t> </a:t>
            </a:r>
            <a:r>
              <a:rPr spc="-5" dirty="0"/>
              <a:t>in</a:t>
            </a:r>
            <a:r>
              <a:rPr spc="30" dirty="0"/>
              <a:t> </a:t>
            </a:r>
            <a:r>
              <a:rPr spc="-10" dirty="0"/>
              <a:t>Canada</a:t>
            </a:r>
            <a:r>
              <a:rPr spc="50" dirty="0"/>
              <a:t> </a:t>
            </a:r>
            <a:r>
              <a:rPr spc="-10" dirty="0"/>
              <a:t>assist</a:t>
            </a:r>
            <a:r>
              <a:rPr spc="35" dirty="0"/>
              <a:t> </a:t>
            </a:r>
            <a:r>
              <a:rPr spc="-5" dirty="0"/>
              <a:t>in</a:t>
            </a:r>
            <a:r>
              <a:rPr spc="30" dirty="0"/>
              <a:t> </a:t>
            </a:r>
            <a:r>
              <a:rPr spc="-5" dirty="0"/>
              <a:t>Job</a:t>
            </a:r>
            <a:r>
              <a:rPr spc="-195" dirty="0"/>
              <a:t> </a:t>
            </a:r>
            <a:r>
              <a:rPr spc="-10" dirty="0"/>
              <a:t>Placements?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105"/>
              </a:spcBef>
            </a:pPr>
            <a:r>
              <a:rPr dirty="0"/>
              <a:t>Mo</a:t>
            </a:r>
            <a:r>
              <a:rPr spc="-30" dirty="0"/>
              <a:t>s</a:t>
            </a:r>
            <a:r>
              <a:rPr dirty="0"/>
              <a:t>t In</a:t>
            </a:r>
            <a:r>
              <a:rPr spc="-25" dirty="0"/>
              <a:t>s</a:t>
            </a:r>
            <a:r>
              <a:rPr dirty="0"/>
              <a:t>titutio</a:t>
            </a:r>
            <a:r>
              <a:rPr spc="10" dirty="0"/>
              <a:t>n</a:t>
            </a:r>
            <a:r>
              <a:rPr dirty="0"/>
              <a:t>s</a:t>
            </a:r>
            <a:r>
              <a:rPr spc="60" dirty="0"/>
              <a:t> </a:t>
            </a:r>
            <a:r>
              <a:rPr spc="-5" dirty="0"/>
              <a:t>h</a:t>
            </a:r>
            <a:r>
              <a:rPr spc="-35" dirty="0"/>
              <a:t>a</a:t>
            </a:r>
            <a:r>
              <a:rPr spc="-30" dirty="0"/>
              <a:t>v</a:t>
            </a:r>
            <a:r>
              <a:rPr dirty="0"/>
              <a:t>e</a:t>
            </a:r>
            <a:r>
              <a:rPr spc="-85" dirty="0"/>
              <a:t> </a:t>
            </a:r>
            <a:r>
              <a:rPr dirty="0"/>
              <a:t>:</a:t>
            </a:r>
          </a:p>
          <a:p>
            <a:pPr marL="34290">
              <a:lnSpc>
                <a:spcPct val="100000"/>
              </a:lnSpc>
              <a:spcBef>
                <a:spcPts val="45"/>
              </a:spcBef>
            </a:pPr>
            <a:endParaRPr sz="1950"/>
          </a:p>
          <a:p>
            <a:pPr marL="389890" marR="5080" indent="-342900">
              <a:lnSpc>
                <a:spcPts val="2210"/>
              </a:lnSpc>
              <a:buSzPct val="90000"/>
              <a:buFont typeface="Arial MT"/>
              <a:buChar char="•"/>
              <a:tabLst>
                <a:tab pos="389255" algn="l"/>
                <a:tab pos="389890" algn="l"/>
              </a:tabLst>
            </a:pPr>
            <a:r>
              <a:rPr dirty="0"/>
              <a:t>A</a:t>
            </a:r>
            <a:r>
              <a:rPr spc="5" dirty="0"/>
              <a:t> </a:t>
            </a:r>
            <a:r>
              <a:rPr spc="-20" dirty="0"/>
              <a:t>Training</a:t>
            </a:r>
            <a:r>
              <a:rPr spc="45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spc="-5" dirty="0"/>
              <a:t>Placement</a:t>
            </a:r>
            <a:r>
              <a:rPr spc="65" dirty="0"/>
              <a:t> </a:t>
            </a:r>
            <a:r>
              <a:rPr spc="-10" dirty="0"/>
              <a:t>Centre</a:t>
            </a:r>
            <a:r>
              <a:rPr spc="35" dirty="0"/>
              <a:t> </a:t>
            </a:r>
            <a:r>
              <a:rPr dirty="0"/>
              <a:t>which</a:t>
            </a:r>
            <a:r>
              <a:rPr spc="20" dirty="0"/>
              <a:t> </a:t>
            </a:r>
            <a:r>
              <a:rPr spc="-5" dirty="0"/>
              <a:t>helps</a:t>
            </a:r>
            <a:r>
              <a:rPr spc="30" dirty="0"/>
              <a:t> </a:t>
            </a:r>
            <a:r>
              <a:rPr dirty="0"/>
              <a:t>the</a:t>
            </a:r>
            <a:r>
              <a:rPr spc="20" dirty="0"/>
              <a:t> </a:t>
            </a:r>
            <a:r>
              <a:rPr spc="-5" dirty="0"/>
              <a:t>students</a:t>
            </a:r>
            <a:r>
              <a:rPr spc="45" dirty="0"/>
              <a:t> </a:t>
            </a:r>
            <a:r>
              <a:rPr dirty="0"/>
              <a:t>in</a:t>
            </a:r>
            <a:r>
              <a:rPr spc="15" dirty="0"/>
              <a:t> </a:t>
            </a:r>
            <a:r>
              <a:rPr spc="-5" dirty="0"/>
              <a:t>preparing</a:t>
            </a:r>
            <a:r>
              <a:rPr spc="40" dirty="0"/>
              <a:t> </a:t>
            </a:r>
            <a:r>
              <a:rPr dirty="0"/>
              <a:t>their</a:t>
            </a:r>
            <a:r>
              <a:rPr spc="35" dirty="0"/>
              <a:t> </a:t>
            </a:r>
            <a:r>
              <a:rPr spc="-5" dirty="0"/>
              <a:t>CV</a:t>
            </a:r>
            <a:r>
              <a:rPr dirty="0"/>
              <a:t> an</a:t>
            </a:r>
            <a:r>
              <a:rPr spc="20" dirty="0"/>
              <a:t> </a:t>
            </a:r>
            <a:r>
              <a:rPr spc="-15" dirty="0"/>
              <a:t>for</a:t>
            </a:r>
            <a:r>
              <a:rPr spc="-5" dirty="0"/>
              <a:t> Interviews </a:t>
            </a:r>
            <a:r>
              <a:rPr spc="-434" dirty="0"/>
              <a:t> </a:t>
            </a:r>
            <a:r>
              <a:rPr spc="-5" dirty="0"/>
              <a:t>according</a:t>
            </a:r>
            <a:r>
              <a:rPr spc="10" dirty="0"/>
              <a:t> </a:t>
            </a:r>
            <a:r>
              <a:rPr spc="-15" dirty="0"/>
              <a:t>to</a:t>
            </a:r>
            <a:r>
              <a:rPr spc="10" dirty="0"/>
              <a:t> </a:t>
            </a:r>
            <a:r>
              <a:rPr dirty="0"/>
              <a:t>Canadian</a:t>
            </a:r>
            <a:r>
              <a:rPr spc="35" dirty="0"/>
              <a:t> </a:t>
            </a:r>
            <a:r>
              <a:rPr spc="-5" dirty="0"/>
              <a:t>requirements.</a:t>
            </a:r>
          </a:p>
          <a:p>
            <a:pPr marL="34290"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1550"/>
          </a:p>
          <a:p>
            <a:pPr marL="389890" indent="-342900">
              <a:lnSpc>
                <a:spcPct val="100000"/>
              </a:lnSpc>
              <a:spcBef>
                <a:spcPts val="5"/>
              </a:spcBef>
              <a:buSzPct val="90000"/>
              <a:buFont typeface="Arial MT"/>
              <a:buChar char="•"/>
              <a:tabLst>
                <a:tab pos="389255" algn="l"/>
                <a:tab pos="389890" algn="l"/>
              </a:tabLst>
            </a:pPr>
            <a:r>
              <a:rPr spc="-10" dirty="0"/>
              <a:t>Many</a:t>
            </a:r>
            <a:r>
              <a:rPr spc="10" dirty="0"/>
              <a:t> </a:t>
            </a:r>
            <a:r>
              <a:rPr dirty="0"/>
              <a:t>institutions</a:t>
            </a:r>
            <a:r>
              <a:rPr spc="60" dirty="0"/>
              <a:t> </a:t>
            </a:r>
            <a:r>
              <a:rPr spc="-5" dirty="0"/>
              <a:t>conduct</a:t>
            </a:r>
            <a:r>
              <a:rPr spc="5" dirty="0"/>
              <a:t> </a:t>
            </a:r>
            <a:r>
              <a:rPr dirty="0"/>
              <a:t>Job</a:t>
            </a:r>
            <a:r>
              <a:rPr spc="10" dirty="0"/>
              <a:t> </a:t>
            </a:r>
            <a:r>
              <a:rPr spc="-20" dirty="0"/>
              <a:t>Fairs</a:t>
            </a:r>
            <a:r>
              <a:rPr spc="50" dirty="0"/>
              <a:t> </a:t>
            </a:r>
            <a:r>
              <a:rPr dirty="0"/>
              <a:t>in</a:t>
            </a:r>
            <a:r>
              <a:rPr spc="15" dirty="0"/>
              <a:t> </a:t>
            </a:r>
            <a:r>
              <a:rPr dirty="0"/>
              <a:t>which</a:t>
            </a:r>
            <a:r>
              <a:rPr spc="20" dirty="0"/>
              <a:t> </a:t>
            </a:r>
            <a:r>
              <a:rPr spc="-10" dirty="0"/>
              <a:t>various</a:t>
            </a:r>
            <a:r>
              <a:rPr spc="40" dirty="0"/>
              <a:t> </a:t>
            </a:r>
            <a:r>
              <a:rPr spc="-5" dirty="0"/>
              <a:t>local</a:t>
            </a:r>
            <a:r>
              <a:rPr spc="25" dirty="0"/>
              <a:t> </a:t>
            </a:r>
            <a:r>
              <a:rPr spc="-5" dirty="0"/>
              <a:t>companies</a:t>
            </a:r>
            <a:r>
              <a:rPr spc="45" dirty="0"/>
              <a:t> </a:t>
            </a:r>
            <a:r>
              <a:rPr spc="-5" dirty="0"/>
              <a:t>participate.</a:t>
            </a:r>
          </a:p>
          <a:p>
            <a:pPr marL="34290"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1750"/>
          </a:p>
          <a:p>
            <a:pPr marL="389890" marR="239395" indent="-342900">
              <a:lnSpc>
                <a:spcPts val="2200"/>
              </a:lnSpc>
              <a:buSzPct val="90000"/>
              <a:buFont typeface="Arial MT"/>
              <a:buChar char="•"/>
              <a:tabLst>
                <a:tab pos="389255" algn="l"/>
                <a:tab pos="389890" algn="l"/>
              </a:tabLst>
            </a:pPr>
            <a:r>
              <a:rPr dirty="0"/>
              <a:t>It</a:t>
            </a:r>
            <a:r>
              <a:rPr spc="10" dirty="0"/>
              <a:t> </a:t>
            </a:r>
            <a:r>
              <a:rPr dirty="0"/>
              <a:t>is</a:t>
            </a:r>
            <a:r>
              <a:rPr spc="20" dirty="0"/>
              <a:t> </a:t>
            </a:r>
            <a:r>
              <a:rPr spc="-5" dirty="0"/>
              <a:t>quite</a:t>
            </a:r>
            <a:r>
              <a:rPr spc="30" dirty="0"/>
              <a:t> </a:t>
            </a:r>
            <a:r>
              <a:rPr spc="-15" dirty="0"/>
              <a:t>likely</a:t>
            </a:r>
            <a:r>
              <a:rPr spc="45" dirty="0"/>
              <a:t> </a:t>
            </a:r>
            <a:r>
              <a:rPr spc="-5" dirty="0"/>
              <a:t>that</a:t>
            </a:r>
            <a:r>
              <a:rPr spc="30" dirty="0"/>
              <a:t> </a:t>
            </a:r>
            <a:r>
              <a:rPr dirty="0"/>
              <a:t>the</a:t>
            </a:r>
            <a:r>
              <a:rPr spc="20" dirty="0"/>
              <a:t> </a:t>
            </a:r>
            <a:r>
              <a:rPr spc="-5" dirty="0"/>
              <a:t>students</a:t>
            </a:r>
            <a:r>
              <a:rPr spc="60" dirty="0"/>
              <a:t> </a:t>
            </a:r>
            <a:r>
              <a:rPr spc="-10" dirty="0"/>
              <a:t>enrolled</a:t>
            </a:r>
            <a:r>
              <a:rPr spc="55" dirty="0"/>
              <a:t> </a:t>
            </a:r>
            <a:r>
              <a:rPr dirty="0"/>
              <a:t>in</a:t>
            </a:r>
            <a:r>
              <a:rPr spc="15" dirty="0"/>
              <a:t> </a:t>
            </a:r>
            <a:r>
              <a:rPr dirty="0"/>
              <a:t>a</a:t>
            </a:r>
            <a:r>
              <a:rPr spc="5" dirty="0"/>
              <a:t> </a:t>
            </a:r>
            <a:r>
              <a:rPr dirty="0"/>
              <a:t>co-op</a:t>
            </a:r>
            <a:r>
              <a:rPr spc="5" dirty="0"/>
              <a:t> </a:t>
            </a:r>
            <a:r>
              <a:rPr spc="-15" dirty="0"/>
              <a:t>program</a:t>
            </a:r>
            <a:r>
              <a:rPr spc="25" dirty="0"/>
              <a:t> </a:t>
            </a:r>
            <a:r>
              <a:rPr spc="-5" dirty="0"/>
              <a:t>will</a:t>
            </a:r>
            <a:r>
              <a:rPr spc="30" dirty="0"/>
              <a:t> </a:t>
            </a:r>
            <a:r>
              <a:rPr spc="-10" dirty="0"/>
              <a:t>get</a:t>
            </a:r>
            <a:r>
              <a:rPr spc="15" dirty="0"/>
              <a:t> </a:t>
            </a:r>
            <a:r>
              <a:rPr spc="-5" dirty="0"/>
              <a:t>placed</a:t>
            </a:r>
            <a:r>
              <a:rPr spc="30" dirty="0"/>
              <a:t> </a:t>
            </a:r>
            <a:r>
              <a:rPr dirty="0"/>
              <a:t>in</a:t>
            </a:r>
            <a:r>
              <a:rPr spc="15" dirty="0"/>
              <a:t> </a:t>
            </a:r>
            <a:r>
              <a:rPr dirty="0"/>
              <a:t>their</a:t>
            </a:r>
            <a:r>
              <a:rPr spc="35" dirty="0"/>
              <a:t> </a:t>
            </a:r>
            <a:r>
              <a:rPr spc="-5" dirty="0"/>
              <a:t>respective </a:t>
            </a:r>
            <a:r>
              <a:rPr spc="-440" dirty="0"/>
              <a:t> </a:t>
            </a:r>
            <a:r>
              <a:rPr spc="-5" dirty="0"/>
              <a:t>companies</a:t>
            </a:r>
            <a:r>
              <a:rPr spc="35" dirty="0"/>
              <a:t> </a:t>
            </a:r>
            <a:r>
              <a:rPr spc="-5" dirty="0"/>
              <a:t>where</a:t>
            </a:r>
            <a:r>
              <a:rPr spc="25" dirty="0"/>
              <a:t> </a:t>
            </a:r>
            <a:r>
              <a:rPr spc="-5" dirty="0"/>
              <a:t>they</a:t>
            </a:r>
            <a:r>
              <a:rPr spc="5" dirty="0"/>
              <a:t> </a:t>
            </a:r>
            <a:r>
              <a:rPr spc="-20" dirty="0"/>
              <a:t>have</a:t>
            </a:r>
            <a:r>
              <a:rPr spc="35" dirty="0"/>
              <a:t> </a:t>
            </a:r>
            <a:r>
              <a:rPr dirty="0"/>
              <a:t>done their</a:t>
            </a:r>
            <a:r>
              <a:rPr spc="30" dirty="0"/>
              <a:t> </a:t>
            </a:r>
            <a:r>
              <a:rPr spc="-5" dirty="0"/>
              <a:t>co-op.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8D96C1-2DDB-4705-5A32-EBBA1627E6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39" y="978408"/>
            <a:ext cx="1289685" cy="85725"/>
          </a:xfrm>
          <a:custGeom>
            <a:avLst/>
            <a:gdLst/>
            <a:ahLst/>
            <a:cxnLst/>
            <a:rect l="l" t="t" r="r" b="b"/>
            <a:pathLst>
              <a:path w="1289685" h="85725">
                <a:moveTo>
                  <a:pt x="1246632" y="0"/>
                </a:moveTo>
                <a:lnTo>
                  <a:pt x="42671" y="0"/>
                </a:lnTo>
                <a:lnTo>
                  <a:pt x="26060" y="3345"/>
                </a:lnTo>
                <a:lnTo>
                  <a:pt x="12496" y="12477"/>
                </a:lnTo>
                <a:lnTo>
                  <a:pt x="3352" y="26038"/>
                </a:lnTo>
                <a:lnTo>
                  <a:pt x="0" y="42671"/>
                </a:lnTo>
                <a:lnTo>
                  <a:pt x="3352" y="59305"/>
                </a:lnTo>
                <a:lnTo>
                  <a:pt x="12496" y="72866"/>
                </a:lnTo>
                <a:lnTo>
                  <a:pt x="26060" y="81998"/>
                </a:lnTo>
                <a:lnTo>
                  <a:pt x="42671" y="85343"/>
                </a:lnTo>
                <a:lnTo>
                  <a:pt x="1246632" y="85343"/>
                </a:lnTo>
                <a:lnTo>
                  <a:pt x="1263265" y="81998"/>
                </a:lnTo>
                <a:lnTo>
                  <a:pt x="1276826" y="72866"/>
                </a:lnTo>
                <a:lnTo>
                  <a:pt x="1285958" y="59305"/>
                </a:lnTo>
                <a:lnTo>
                  <a:pt x="1289304" y="42671"/>
                </a:lnTo>
                <a:lnTo>
                  <a:pt x="1285958" y="26038"/>
                </a:lnTo>
                <a:lnTo>
                  <a:pt x="1276826" y="12477"/>
                </a:lnTo>
                <a:lnTo>
                  <a:pt x="1263265" y="3345"/>
                </a:lnTo>
                <a:lnTo>
                  <a:pt x="1246632" y="0"/>
                </a:lnTo>
                <a:close/>
              </a:path>
            </a:pathLst>
          </a:custGeom>
          <a:solidFill>
            <a:srgbClr val="216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5585551"/>
            <a:ext cx="10596880" cy="1272540"/>
            <a:chOff x="0" y="5585551"/>
            <a:chExt cx="10596880" cy="12725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191" y="5585551"/>
              <a:ext cx="1850136" cy="127244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519671"/>
              <a:ext cx="10596880" cy="50800"/>
            </a:xfrm>
            <a:custGeom>
              <a:avLst/>
              <a:gdLst/>
              <a:ahLst/>
              <a:cxnLst/>
              <a:rect l="l" t="t" r="r" b="b"/>
              <a:pathLst>
                <a:path w="10596880" h="50800">
                  <a:moveTo>
                    <a:pt x="431292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31292" y="45720"/>
                  </a:lnTo>
                  <a:lnTo>
                    <a:pt x="431292" y="0"/>
                  </a:lnTo>
                  <a:close/>
                </a:path>
                <a:path w="10596880" h="50800">
                  <a:moveTo>
                    <a:pt x="10596372" y="0"/>
                  </a:moveTo>
                  <a:lnTo>
                    <a:pt x="2104644" y="0"/>
                  </a:lnTo>
                  <a:lnTo>
                    <a:pt x="2104644" y="50292"/>
                  </a:lnTo>
                  <a:lnTo>
                    <a:pt x="10596372" y="50292"/>
                  </a:lnTo>
                  <a:lnTo>
                    <a:pt x="10596372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2393" y="435051"/>
            <a:ext cx="2717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Sources</a:t>
            </a:r>
            <a:r>
              <a:rPr spc="-20" dirty="0"/>
              <a:t> </a:t>
            </a:r>
            <a:r>
              <a:rPr spc="-5" dirty="0"/>
              <a:t>of</a:t>
            </a:r>
            <a:r>
              <a:rPr spc="-114" dirty="0"/>
              <a:t> </a:t>
            </a:r>
            <a:r>
              <a:rPr dirty="0"/>
              <a:t>Finance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76197" y="2601544"/>
            <a:ext cx="8197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Q: </a:t>
            </a:r>
            <a:r>
              <a:rPr sz="2800" spc="-20" dirty="0">
                <a:latin typeface="Calibri"/>
                <a:cs typeface="Calibri"/>
              </a:rPr>
              <a:t>What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can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sources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Funds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study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Canada?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1457A9-4888-985C-07E3-1E2D9E4B37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428936"/>
            <a:ext cx="11892280" cy="3400425"/>
            <a:chOff x="0" y="3428936"/>
            <a:chExt cx="11892280" cy="3400425"/>
          </a:xfrm>
        </p:grpSpPr>
        <p:sp>
          <p:nvSpPr>
            <p:cNvPr id="3" name="object 3"/>
            <p:cNvSpPr/>
            <p:nvPr/>
          </p:nvSpPr>
          <p:spPr>
            <a:xfrm>
              <a:off x="9890759" y="3689603"/>
              <a:ext cx="1953895" cy="2012950"/>
            </a:xfrm>
            <a:custGeom>
              <a:avLst/>
              <a:gdLst/>
              <a:ahLst/>
              <a:cxnLst/>
              <a:rect l="l" t="t" r="r" b="b"/>
              <a:pathLst>
                <a:path w="1953895" h="2012950">
                  <a:moveTo>
                    <a:pt x="1189736" y="0"/>
                  </a:moveTo>
                  <a:lnTo>
                    <a:pt x="0" y="1492504"/>
                  </a:lnTo>
                  <a:lnTo>
                    <a:pt x="753999" y="2012823"/>
                  </a:lnTo>
                  <a:lnTo>
                    <a:pt x="1953641" y="539115"/>
                  </a:lnTo>
                  <a:lnTo>
                    <a:pt x="1189736" y="0"/>
                  </a:lnTo>
                  <a:close/>
                </a:path>
              </a:pathLst>
            </a:custGeom>
            <a:solidFill>
              <a:srgbClr val="96C9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61804" y="3701795"/>
              <a:ext cx="2029968" cy="21656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790176" y="3428999"/>
              <a:ext cx="1953895" cy="2008505"/>
            </a:xfrm>
            <a:custGeom>
              <a:avLst/>
              <a:gdLst/>
              <a:ahLst/>
              <a:cxnLst/>
              <a:rect l="l" t="t" r="r" b="b"/>
              <a:pathLst>
                <a:path w="1953895" h="2008504">
                  <a:moveTo>
                    <a:pt x="1198879" y="0"/>
                  </a:moveTo>
                  <a:lnTo>
                    <a:pt x="1184528" y="0"/>
                  </a:lnTo>
                  <a:lnTo>
                    <a:pt x="0" y="1486281"/>
                  </a:lnTo>
                  <a:lnTo>
                    <a:pt x="753999" y="2008124"/>
                  </a:lnTo>
                  <a:lnTo>
                    <a:pt x="1953641" y="532764"/>
                  </a:lnTo>
                  <a:lnTo>
                    <a:pt x="1198879" y="0"/>
                  </a:lnTo>
                  <a:close/>
                </a:path>
              </a:pathLst>
            </a:custGeom>
            <a:solidFill>
              <a:srgbClr val="96C9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90176" y="3430523"/>
              <a:ext cx="1953895" cy="2008505"/>
            </a:xfrm>
            <a:custGeom>
              <a:avLst/>
              <a:gdLst/>
              <a:ahLst/>
              <a:cxnLst/>
              <a:rect l="l" t="t" r="r" b="b"/>
              <a:pathLst>
                <a:path w="1953895" h="2008504">
                  <a:moveTo>
                    <a:pt x="1953641" y="532764"/>
                  </a:moveTo>
                  <a:lnTo>
                    <a:pt x="1199133" y="0"/>
                  </a:lnTo>
                </a:path>
                <a:path w="1953895" h="2008504">
                  <a:moveTo>
                    <a:pt x="1184402" y="0"/>
                  </a:moveTo>
                  <a:lnTo>
                    <a:pt x="0" y="1486408"/>
                  </a:lnTo>
                  <a:lnTo>
                    <a:pt x="753999" y="2008251"/>
                  </a:lnTo>
                  <a:lnTo>
                    <a:pt x="1953641" y="532764"/>
                  </a:lnTo>
                </a:path>
              </a:pathLst>
            </a:custGeom>
            <a:ln w="3175">
              <a:solidFill>
                <a:srgbClr val="FC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2743" y="3435095"/>
              <a:ext cx="2028444" cy="216560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41375" y="390905"/>
            <a:ext cx="2719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Sources</a:t>
            </a:r>
            <a:r>
              <a:rPr dirty="0"/>
              <a:t> of</a:t>
            </a:r>
            <a:r>
              <a:rPr spc="-100" dirty="0"/>
              <a:t> </a:t>
            </a:r>
            <a:r>
              <a:rPr dirty="0"/>
              <a:t>Finance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55700" y="1436370"/>
            <a:ext cx="11352530" cy="1801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Self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funded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Parents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Grand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Parents.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latin typeface="Calibri"/>
                <a:cs typeface="Calibri"/>
              </a:rPr>
              <a:t>Fixed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Deposits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Government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Provident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Fund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Public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Provident</a:t>
            </a:r>
            <a:r>
              <a:rPr sz="1800" spc="-5" dirty="0">
                <a:latin typeface="Calibri"/>
                <a:cs typeface="Calibri"/>
              </a:rPr>
              <a:t> Fund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Funds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Savings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Account.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50000"/>
              </a:lnSpc>
              <a:spcBef>
                <a:spcPts val="1105"/>
              </a:spcBef>
              <a:buFont typeface="Arial MT"/>
              <a:buChar char="•"/>
              <a:tabLst>
                <a:tab pos="299085" algn="l"/>
                <a:tab pos="299720" algn="l"/>
                <a:tab pos="7240270" algn="l"/>
              </a:tabLst>
            </a:pPr>
            <a:r>
              <a:rPr sz="1800" spc="-5" dirty="0">
                <a:latin typeface="Calibri"/>
                <a:cs typeface="Calibri"/>
              </a:rPr>
              <a:t>Loans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from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approved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banks.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Repayment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commences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upto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one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year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after	</a:t>
            </a:r>
            <a:r>
              <a:rPr sz="1800" spc="-10" dirty="0">
                <a:latin typeface="Calibri"/>
                <a:cs typeface="Calibri"/>
              </a:rPr>
              <a:t>graduation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months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after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securing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job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whichever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earlier.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period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repayment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also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varies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may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upto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15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years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0227" y="3587496"/>
            <a:ext cx="1653539" cy="17084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B59B0E-B7DC-0B30-FFCB-2C5FF20649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1771" y="390905"/>
            <a:ext cx="4851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Submitting</a:t>
            </a:r>
            <a:r>
              <a:rPr spc="70" dirty="0"/>
              <a:t> </a:t>
            </a:r>
            <a:r>
              <a:rPr spc="-5" dirty="0"/>
              <a:t>a</a:t>
            </a:r>
            <a:r>
              <a:rPr spc="5" dirty="0"/>
              <a:t> </a:t>
            </a:r>
            <a:r>
              <a:rPr dirty="0"/>
              <a:t>Winning</a:t>
            </a:r>
            <a:r>
              <a:rPr spc="-80" dirty="0"/>
              <a:t> </a:t>
            </a:r>
            <a:r>
              <a:rPr spc="-10" dirty="0"/>
              <a:t>Application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6881" y="1510030"/>
            <a:ext cx="6366510" cy="2731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latin typeface="Calibri"/>
                <a:cs typeface="Calibri"/>
              </a:rPr>
              <a:t>Completed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Application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Form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Academic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Records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latin typeface="Calibri"/>
                <a:cs typeface="Calibri"/>
              </a:rPr>
              <a:t>Standardized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Examination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Scores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31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30" dirty="0">
                <a:latin typeface="Calibri"/>
                <a:cs typeface="Calibri"/>
              </a:rPr>
              <a:t>W</a:t>
            </a:r>
            <a:r>
              <a:rPr sz="2000" spc="-50" dirty="0">
                <a:latin typeface="Calibri"/>
                <a:cs typeface="Calibri"/>
              </a:rPr>
              <a:t>o</a:t>
            </a:r>
            <a:r>
              <a:rPr sz="2000" spc="-5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k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xper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ence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</a:t>
            </a:r>
            <a:r>
              <a:rPr sz="2000" spc="-30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ail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f 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spc="-7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Application Fees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applicable</a:t>
            </a:r>
            <a:endParaRPr sz="2000">
              <a:latin typeface="Calibri"/>
              <a:cs typeface="Calibri"/>
            </a:endParaRPr>
          </a:p>
          <a:p>
            <a:pPr marL="361315" indent="-34925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61315" algn="l"/>
                <a:tab pos="361950" algn="l"/>
              </a:tabLst>
            </a:pPr>
            <a:r>
              <a:rPr sz="2000" spc="-60" dirty="0">
                <a:latin typeface="Calibri"/>
                <a:cs typeface="Calibri"/>
              </a:rPr>
              <a:t>S</a:t>
            </a:r>
            <a:r>
              <a:rPr sz="2000" spc="-5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spc="-65" dirty="0">
                <a:latin typeface="Calibri"/>
                <a:cs typeface="Calibri"/>
              </a:rPr>
              <a:t>a</a:t>
            </a:r>
            <a:r>
              <a:rPr sz="2000" spc="-6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120" dirty="0">
                <a:latin typeface="Calibri"/>
                <a:cs typeface="Calibri"/>
              </a:rPr>
              <a:t>R</a:t>
            </a:r>
            <a:r>
              <a:rPr sz="2000" spc="-90" dirty="0">
                <a:latin typeface="Calibri"/>
                <a:cs typeface="Calibri"/>
              </a:rPr>
              <a:t>e</a:t>
            </a:r>
            <a:r>
              <a:rPr sz="2000" spc="-95" dirty="0">
                <a:latin typeface="Calibri"/>
                <a:cs typeface="Calibri"/>
              </a:rPr>
              <a:t>c</a:t>
            </a:r>
            <a:r>
              <a:rPr sz="2000" spc="-85" dirty="0">
                <a:latin typeface="Calibri"/>
                <a:cs typeface="Calibri"/>
              </a:rPr>
              <a:t>o</a:t>
            </a:r>
            <a:r>
              <a:rPr sz="2000" spc="-90" dirty="0">
                <a:latin typeface="Calibri"/>
                <a:cs typeface="Calibri"/>
              </a:rPr>
              <a:t>mme</a:t>
            </a:r>
            <a:r>
              <a:rPr sz="2000" spc="-85" dirty="0">
                <a:latin typeface="Calibri"/>
                <a:cs typeface="Calibri"/>
              </a:rPr>
              <a:t>nd</a:t>
            </a:r>
            <a:r>
              <a:rPr sz="2000" spc="-110" dirty="0">
                <a:latin typeface="Calibri"/>
                <a:cs typeface="Calibri"/>
              </a:rPr>
              <a:t>a</a:t>
            </a:r>
            <a:r>
              <a:rPr sz="2000" spc="-85" dirty="0">
                <a:latin typeface="Calibri"/>
                <a:cs typeface="Calibri"/>
              </a:rPr>
              <a:t>t</a:t>
            </a:r>
            <a:r>
              <a:rPr sz="2000" spc="-90" dirty="0">
                <a:latin typeface="Calibri"/>
                <a:cs typeface="Calibri"/>
              </a:rPr>
              <a:t>i</a:t>
            </a:r>
            <a:r>
              <a:rPr sz="2000" spc="-8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85" dirty="0">
                <a:latin typeface="Calibri"/>
                <a:cs typeface="Calibri"/>
              </a:rPr>
              <a:t> </a:t>
            </a:r>
            <a:r>
              <a:rPr sz="2000" spc="-100" dirty="0">
                <a:latin typeface="Calibri"/>
                <a:cs typeface="Calibri"/>
              </a:rPr>
              <a:t>L</a:t>
            </a:r>
            <a:r>
              <a:rPr sz="2000" spc="-110" dirty="0">
                <a:latin typeface="Calibri"/>
                <a:cs typeface="Calibri"/>
              </a:rPr>
              <a:t>e</a:t>
            </a:r>
            <a:r>
              <a:rPr sz="2000" spc="-125" dirty="0">
                <a:latin typeface="Calibri"/>
                <a:cs typeface="Calibri"/>
              </a:rPr>
              <a:t>tt</a:t>
            </a:r>
            <a:r>
              <a:rPr sz="2000" spc="-100" dirty="0">
                <a:latin typeface="Calibri"/>
                <a:cs typeface="Calibri"/>
              </a:rPr>
              <a:t>e</a:t>
            </a:r>
            <a:r>
              <a:rPr sz="2000" spc="-1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14" dirty="0">
                <a:latin typeface="Calibri"/>
                <a:cs typeface="Calibri"/>
              </a:rPr>
              <a:t>r</a:t>
            </a:r>
            <a:r>
              <a:rPr sz="2000" spc="-90" dirty="0">
                <a:latin typeface="Calibri"/>
                <a:cs typeface="Calibri"/>
              </a:rPr>
              <a:t>e</a:t>
            </a:r>
            <a:r>
              <a:rPr sz="2000" spc="-85" dirty="0">
                <a:latin typeface="Calibri"/>
                <a:cs typeface="Calibri"/>
              </a:rPr>
              <a:t>qu</a:t>
            </a:r>
            <a:r>
              <a:rPr sz="2000" spc="-90" dirty="0">
                <a:latin typeface="Calibri"/>
                <a:cs typeface="Calibri"/>
              </a:rPr>
              <a:t>i</a:t>
            </a:r>
            <a:r>
              <a:rPr sz="2000" spc="-114" dirty="0">
                <a:latin typeface="Calibri"/>
                <a:cs typeface="Calibri"/>
              </a:rPr>
              <a:t>r</a:t>
            </a:r>
            <a:r>
              <a:rPr sz="2000" spc="-9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10" dirty="0">
                <a:latin typeface="Calibri"/>
                <a:cs typeface="Calibri"/>
              </a:rPr>
              <a:t>f</a:t>
            </a:r>
            <a:r>
              <a:rPr sz="2000" spc="-7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80" dirty="0">
                <a:latin typeface="Calibri"/>
                <a:cs typeface="Calibri"/>
              </a:rPr>
              <a:t> </a:t>
            </a:r>
            <a:r>
              <a:rPr sz="2000" spc="-85" dirty="0">
                <a:latin typeface="Calibri"/>
                <a:cs typeface="Calibri"/>
              </a:rPr>
              <a:t>un</a:t>
            </a:r>
            <a:r>
              <a:rPr sz="2000" spc="-90" dirty="0">
                <a:latin typeface="Calibri"/>
                <a:cs typeface="Calibri"/>
              </a:rPr>
              <a:t>i</a:t>
            </a:r>
            <a:r>
              <a:rPr sz="2000" spc="-114" dirty="0">
                <a:latin typeface="Calibri"/>
                <a:cs typeface="Calibri"/>
              </a:rPr>
              <a:t>v</a:t>
            </a:r>
            <a:r>
              <a:rPr sz="2000" spc="-90" dirty="0">
                <a:latin typeface="Calibri"/>
                <a:cs typeface="Calibri"/>
              </a:rPr>
              <a:t>e</a:t>
            </a:r>
            <a:r>
              <a:rPr sz="2000" spc="-125" dirty="0">
                <a:latin typeface="Calibri"/>
                <a:cs typeface="Calibri"/>
              </a:rPr>
              <a:t>r</a:t>
            </a:r>
            <a:r>
              <a:rPr sz="2000" spc="-90" dirty="0">
                <a:latin typeface="Calibri"/>
                <a:cs typeface="Calibri"/>
              </a:rPr>
              <a:t>si</a:t>
            </a:r>
            <a:r>
              <a:rPr sz="2000" spc="-85" dirty="0">
                <a:latin typeface="Calibri"/>
                <a:cs typeface="Calibri"/>
              </a:rPr>
              <a:t>t</a:t>
            </a:r>
            <a:r>
              <a:rPr sz="2000" spc="-90" dirty="0">
                <a:latin typeface="Calibri"/>
                <a:cs typeface="Calibri"/>
              </a:rPr>
              <a:t>ie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250" dirty="0">
                <a:latin typeface="Calibri"/>
                <a:cs typeface="Calibri"/>
              </a:rPr>
              <a:t> </a:t>
            </a:r>
            <a:r>
              <a:rPr sz="2000" spc="-100" dirty="0">
                <a:latin typeface="Calibri"/>
                <a:cs typeface="Calibri"/>
              </a:rPr>
              <a:t>o</a:t>
            </a:r>
            <a:r>
              <a:rPr sz="2000" spc="-95" dirty="0">
                <a:latin typeface="Calibri"/>
                <a:cs typeface="Calibri"/>
              </a:rPr>
              <a:t>n</a:t>
            </a:r>
            <a:r>
              <a:rPr sz="2000" spc="-100" dirty="0">
                <a:latin typeface="Calibri"/>
                <a:cs typeface="Calibri"/>
              </a:rPr>
              <a:t>l</a:t>
            </a:r>
            <a:r>
              <a:rPr sz="2000" spc="-22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94776" y="1345691"/>
            <a:ext cx="3124200" cy="27218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3A708F-5449-BBC4-BD63-34E7D43920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812" y="859536"/>
            <a:ext cx="1287780" cy="85725"/>
          </a:xfrm>
          <a:custGeom>
            <a:avLst/>
            <a:gdLst/>
            <a:ahLst/>
            <a:cxnLst/>
            <a:rect l="l" t="t" r="r" b="b"/>
            <a:pathLst>
              <a:path w="1287780" h="85725">
                <a:moveTo>
                  <a:pt x="1245108" y="0"/>
                </a:moveTo>
                <a:lnTo>
                  <a:pt x="42671" y="0"/>
                </a:lnTo>
                <a:lnTo>
                  <a:pt x="26060" y="3345"/>
                </a:lnTo>
                <a:lnTo>
                  <a:pt x="12496" y="12477"/>
                </a:lnTo>
                <a:lnTo>
                  <a:pt x="3352" y="26038"/>
                </a:lnTo>
                <a:lnTo>
                  <a:pt x="0" y="42672"/>
                </a:lnTo>
                <a:lnTo>
                  <a:pt x="3352" y="59305"/>
                </a:lnTo>
                <a:lnTo>
                  <a:pt x="12496" y="72866"/>
                </a:lnTo>
                <a:lnTo>
                  <a:pt x="26060" y="81998"/>
                </a:lnTo>
                <a:lnTo>
                  <a:pt x="42671" y="85343"/>
                </a:lnTo>
                <a:lnTo>
                  <a:pt x="1245108" y="85343"/>
                </a:lnTo>
                <a:lnTo>
                  <a:pt x="1261741" y="81998"/>
                </a:lnTo>
                <a:lnTo>
                  <a:pt x="1275302" y="72866"/>
                </a:lnTo>
                <a:lnTo>
                  <a:pt x="1284434" y="59305"/>
                </a:lnTo>
                <a:lnTo>
                  <a:pt x="1287780" y="42672"/>
                </a:lnTo>
                <a:lnTo>
                  <a:pt x="1284434" y="26038"/>
                </a:lnTo>
                <a:lnTo>
                  <a:pt x="1275302" y="12477"/>
                </a:lnTo>
                <a:lnTo>
                  <a:pt x="1261741" y="3345"/>
                </a:lnTo>
                <a:lnTo>
                  <a:pt x="1245108" y="0"/>
                </a:lnTo>
                <a:close/>
              </a:path>
            </a:pathLst>
          </a:custGeom>
          <a:solidFill>
            <a:srgbClr val="216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5558057"/>
            <a:ext cx="10596880" cy="1271270"/>
            <a:chOff x="0" y="5558057"/>
            <a:chExt cx="10596880" cy="12712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191" y="5558057"/>
              <a:ext cx="1850136" cy="12709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492240"/>
              <a:ext cx="10596880" cy="48895"/>
            </a:xfrm>
            <a:custGeom>
              <a:avLst/>
              <a:gdLst/>
              <a:ahLst/>
              <a:cxnLst/>
              <a:rect l="l" t="t" r="r" b="b"/>
              <a:pathLst>
                <a:path w="10596880" h="48895">
                  <a:moveTo>
                    <a:pt x="431292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31292" y="45720"/>
                  </a:lnTo>
                  <a:lnTo>
                    <a:pt x="431292" y="0"/>
                  </a:lnTo>
                  <a:close/>
                </a:path>
                <a:path w="10596880" h="48895">
                  <a:moveTo>
                    <a:pt x="10596372" y="0"/>
                  </a:moveTo>
                  <a:lnTo>
                    <a:pt x="2104644" y="0"/>
                  </a:lnTo>
                  <a:lnTo>
                    <a:pt x="2104644" y="48768"/>
                  </a:lnTo>
                  <a:lnTo>
                    <a:pt x="10596372" y="48768"/>
                  </a:lnTo>
                  <a:lnTo>
                    <a:pt x="10596372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9721" y="417322"/>
            <a:ext cx="22694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Counseling</a:t>
            </a:r>
            <a:r>
              <a:rPr spc="-114" dirty="0"/>
              <a:t> </a:t>
            </a:r>
            <a:r>
              <a:rPr spc="-10" dirty="0"/>
              <a:t>Tips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6712" y="1211960"/>
            <a:ext cx="8923020" cy="408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Identify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suitability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20" dirty="0">
                <a:latin typeface="Calibri"/>
                <a:cs typeface="Calibri"/>
              </a:rPr>
              <a:t>profile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for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Canada.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Do not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accept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students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below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50%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for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Colleges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below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65%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for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Masters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University.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Do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accept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students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long </a:t>
            </a:r>
            <a:r>
              <a:rPr sz="1800" spc="-25" dirty="0">
                <a:latin typeface="Calibri"/>
                <a:cs typeface="Calibri"/>
              </a:rPr>
              <a:t>gaps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multiple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backlogs.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Check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English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Language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ability.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95" dirty="0">
                <a:latin typeface="Calibri"/>
                <a:cs typeface="Calibri"/>
              </a:rPr>
              <a:t>T</a:t>
            </a:r>
            <a:r>
              <a:rPr sz="1800" spc="-35" dirty="0">
                <a:latin typeface="Calibri"/>
                <a:cs typeface="Calibri"/>
              </a:rPr>
              <a:t>e</a:t>
            </a:r>
            <a:r>
              <a:rPr sz="1800" spc="-4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tud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abo</a:t>
            </a:r>
            <a:r>
              <a:rPr sz="1800" spc="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k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opportuni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es.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latin typeface="Calibri"/>
                <a:cs typeface="Calibri"/>
              </a:rPr>
              <a:t>Inform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student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about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benefits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studying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Canada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compared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other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countries.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Calibri"/>
                <a:cs typeface="Calibri"/>
              </a:rPr>
              <a:t>Mo</a:t>
            </a:r>
            <a:r>
              <a:rPr sz="1800" b="1" spc="-20" dirty="0">
                <a:latin typeface="Calibri"/>
                <a:cs typeface="Calibri"/>
              </a:rPr>
              <a:t>s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Imp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20" dirty="0">
                <a:latin typeface="Calibri"/>
                <a:cs typeface="Calibri"/>
              </a:rPr>
              <a:t>r</a:t>
            </a:r>
            <a:r>
              <a:rPr sz="1800" b="1" spc="-15" dirty="0">
                <a:latin typeface="Calibri"/>
                <a:cs typeface="Calibri"/>
              </a:rPr>
              <a:t>ta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175" dirty="0">
                <a:latin typeface="Calibri"/>
                <a:cs typeface="Calibri"/>
              </a:rPr>
              <a:t>T</a:t>
            </a:r>
            <a:r>
              <a:rPr sz="1800" b="1" spc="-40" dirty="0">
                <a:latin typeface="Calibri"/>
                <a:cs typeface="Calibri"/>
              </a:rPr>
              <a:t>a</a:t>
            </a:r>
            <a:r>
              <a:rPr sz="1800" b="1" spc="-35" dirty="0">
                <a:latin typeface="Calibri"/>
                <a:cs typeface="Calibri"/>
              </a:rPr>
              <a:t>l</a:t>
            </a:r>
            <a:r>
              <a:rPr sz="1800" b="1" dirty="0">
                <a:latin typeface="Calibri"/>
                <a:cs typeface="Calibri"/>
              </a:rPr>
              <a:t>k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ab</a:t>
            </a:r>
            <a:r>
              <a:rPr sz="1800" b="1" spc="5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ut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O</a:t>
            </a:r>
            <a:r>
              <a:rPr sz="1800" b="1" spc="-10" dirty="0">
                <a:latin typeface="Calibri"/>
                <a:cs typeface="Calibri"/>
              </a:rPr>
              <a:t>ppo</a:t>
            </a:r>
            <a:r>
              <a:rPr sz="1800" b="1" spc="-20" dirty="0">
                <a:latin typeface="Calibri"/>
                <a:cs typeface="Calibri"/>
              </a:rPr>
              <a:t>r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-20" dirty="0">
                <a:latin typeface="Calibri"/>
                <a:cs typeface="Calibri"/>
              </a:rPr>
              <a:t>un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-120" dirty="0">
                <a:latin typeface="Calibri"/>
                <a:cs typeface="Calibri"/>
              </a:rPr>
              <a:t>y</a:t>
            </a:r>
            <a:r>
              <a:rPr sz="1800" b="1" dirty="0">
                <a:latin typeface="Calibri"/>
                <a:cs typeface="Calibri"/>
              </a:rPr>
              <a:t>,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P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2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t time</a:t>
            </a:r>
            <a:r>
              <a:rPr sz="1800" b="1" spc="-10" dirty="0">
                <a:latin typeface="Calibri"/>
                <a:cs typeface="Calibri"/>
              </a:rPr>
              <a:t> w</a:t>
            </a:r>
            <a:r>
              <a:rPr sz="1800" b="1" dirty="0">
                <a:latin typeface="Calibri"/>
                <a:cs typeface="Calibri"/>
              </a:rPr>
              <a:t>ork,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ful</a:t>
            </a:r>
            <a:r>
              <a:rPr sz="1800" b="1" dirty="0">
                <a:latin typeface="Calibri"/>
                <a:cs typeface="Calibri"/>
              </a:rPr>
              <a:t>l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time </a:t>
            </a:r>
            <a:r>
              <a:rPr sz="1800" b="1" spc="-5" dirty="0">
                <a:latin typeface="Calibri"/>
                <a:cs typeface="Calibri"/>
              </a:rPr>
              <a:t> jo</a:t>
            </a:r>
            <a:r>
              <a:rPr sz="1800" b="1" dirty="0">
                <a:latin typeface="Calibri"/>
                <a:cs typeface="Calibri"/>
              </a:rPr>
              <a:t>b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5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po</a:t>
            </a:r>
            <a:r>
              <a:rPr sz="1800" b="1" spc="-5" dirty="0">
                <a:latin typeface="Calibri"/>
                <a:cs typeface="Calibri"/>
              </a:rPr>
              <a:t>r</a:t>
            </a:r>
            <a:r>
              <a:rPr sz="1800" b="1" spc="-20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un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spc="-20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s</a:t>
            </a:r>
            <a:r>
              <a:rPr sz="1800" b="1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85" dirty="0">
                <a:latin typeface="Calibri"/>
                <a:cs typeface="Calibri"/>
              </a:rPr>
              <a:t>T</a:t>
            </a:r>
            <a:r>
              <a:rPr sz="1800" spc="-35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k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abo</a:t>
            </a:r>
            <a:r>
              <a:rPr sz="1800" spc="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le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r 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spc="-35" dirty="0">
                <a:latin typeface="Calibri"/>
                <a:cs typeface="Calibri"/>
              </a:rPr>
              <a:t>n</a:t>
            </a:r>
            <a:r>
              <a:rPr sz="1800" spc="-25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me</a:t>
            </a:r>
            <a:r>
              <a:rPr sz="1800" spc="-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high</a:t>
            </a:r>
            <a:r>
              <a:rPr sz="1800" dirty="0">
                <a:latin typeface="Calibri"/>
                <a:cs typeface="Calibri"/>
              </a:rPr>
              <a:t>er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g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ns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55607" y="88392"/>
            <a:ext cx="3081528" cy="20147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B1D207-4A64-B8D6-9468-8E6EEDD048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39" y="949452"/>
            <a:ext cx="1289685" cy="86995"/>
          </a:xfrm>
          <a:custGeom>
            <a:avLst/>
            <a:gdLst/>
            <a:ahLst/>
            <a:cxnLst/>
            <a:rect l="l" t="t" r="r" b="b"/>
            <a:pathLst>
              <a:path w="1289685" h="86994">
                <a:moveTo>
                  <a:pt x="1245870" y="0"/>
                </a:moveTo>
                <a:lnTo>
                  <a:pt x="43434" y="0"/>
                </a:lnTo>
                <a:lnTo>
                  <a:pt x="26526" y="3411"/>
                </a:lnTo>
                <a:lnTo>
                  <a:pt x="12720" y="12715"/>
                </a:lnTo>
                <a:lnTo>
                  <a:pt x="3412" y="26521"/>
                </a:lnTo>
                <a:lnTo>
                  <a:pt x="0" y="43434"/>
                </a:lnTo>
                <a:lnTo>
                  <a:pt x="3412" y="60346"/>
                </a:lnTo>
                <a:lnTo>
                  <a:pt x="12720" y="74152"/>
                </a:lnTo>
                <a:lnTo>
                  <a:pt x="26526" y="83456"/>
                </a:lnTo>
                <a:lnTo>
                  <a:pt x="43434" y="86868"/>
                </a:lnTo>
                <a:lnTo>
                  <a:pt x="1245870" y="86868"/>
                </a:lnTo>
                <a:lnTo>
                  <a:pt x="1262782" y="83456"/>
                </a:lnTo>
                <a:lnTo>
                  <a:pt x="1276588" y="74152"/>
                </a:lnTo>
                <a:lnTo>
                  <a:pt x="1285892" y="60346"/>
                </a:lnTo>
                <a:lnTo>
                  <a:pt x="1289304" y="43434"/>
                </a:lnTo>
                <a:lnTo>
                  <a:pt x="1285892" y="26521"/>
                </a:lnTo>
                <a:lnTo>
                  <a:pt x="1276588" y="12715"/>
                </a:lnTo>
                <a:lnTo>
                  <a:pt x="1262782" y="3411"/>
                </a:lnTo>
                <a:lnTo>
                  <a:pt x="1245870" y="0"/>
                </a:lnTo>
                <a:close/>
              </a:path>
            </a:pathLst>
          </a:custGeom>
          <a:solidFill>
            <a:srgbClr val="216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5558057"/>
            <a:ext cx="10596880" cy="1271270"/>
            <a:chOff x="0" y="5558057"/>
            <a:chExt cx="10596880" cy="12712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191" y="5558057"/>
              <a:ext cx="1850136" cy="12709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492240"/>
              <a:ext cx="10596880" cy="48895"/>
            </a:xfrm>
            <a:custGeom>
              <a:avLst/>
              <a:gdLst/>
              <a:ahLst/>
              <a:cxnLst/>
              <a:rect l="l" t="t" r="r" b="b"/>
              <a:pathLst>
                <a:path w="10596880" h="48895">
                  <a:moveTo>
                    <a:pt x="431292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31292" y="45720"/>
                  </a:lnTo>
                  <a:lnTo>
                    <a:pt x="431292" y="0"/>
                  </a:lnTo>
                  <a:close/>
                </a:path>
                <a:path w="10596880" h="48895">
                  <a:moveTo>
                    <a:pt x="10596372" y="0"/>
                  </a:moveTo>
                  <a:lnTo>
                    <a:pt x="2104644" y="0"/>
                  </a:lnTo>
                  <a:lnTo>
                    <a:pt x="2104644" y="48768"/>
                  </a:lnTo>
                  <a:lnTo>
                    <a:pt x="10596372" y="48768"/>
                  </a:lnTo>
                  <a:lnTo>
                    <a:pt x="10596372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1053" y="2270620"/>
            <a:ext cx="5451717" cy="20739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BA06F5-7442-6EB7-9E85-68BF77ECDD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2295" y="2664333"/>
            <a:ext cx="6041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0" dirty="0"/>
              <a:t>There</a:t>
            </a:r>
            <a:r>
              <a:rPr sz="3600" spc="-110" dirty="0"/>
              <a:t> </a:t>
            </a:r>
            <a:r>
              <a:rPr sz="3600" spc="-40" dirty="0"/>
              <a:t>are</a:t>
            </a:r>
            <a:r>
              <a:rPr sz="3600" spc="-100" dirty="0"/>
              <a:t> </a:t>
            </a:r>
            <a:r>
              <a:rPr sz="3600" spc="-20" dirty="0"/>
              <a:t>10</a:t>
            </a:r>
            <a:r>
              <a:rPr sz="3600" spc="-70" dirty="0"/>
              <a:t> </a:t>
            </a:r>
            <a:r>
              <a:rPr sz="3600" spc="-45" dirty="0"/>
              <a:t>Provinces</a:t>
            </a:r>
            <a:r>
              <a:rPr sz="3600" spc="-100" dirty="0"/>
              <a:t> </a:t>
            </a:r>
            <a:r>
              <a:rPr sz="3600" spc="-20" dirty="0"/>
              <a:t>in</a:t>
            </a:r>
            <a:r>
              <a:rPr sz="3600" spc="-90" dirty="0"/>
              <a:t> </a:t>
            </a:r>
            <a:r>
              <a:rPr sz="3600" spc="-30" dirty="0"/>
              <a:t>Canada</a:t>
            </a:r>
            <a:endParaRPr sz="3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BF513-5354-FA7A-400B-C68F36C461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9913" y="2664663"/>
            <a:ext cx="84455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Q:</a:t>
            </a:r>
            <a:r>
              <a:rPr sz="3600" spc="5" dirty="0"/>
              <a:t> </a:t>
            </a:r>
            <a:r>
              <a:rPr sz="3600" dirty="0"/>
              <a:t>How</a:t>
            </a:r>
            <a:r>
              <a:rPr sz="3600" spc="30" dirty="0"/>
              <a:t> </a:t>
            </a:r>
            <a:r>
              <a:rPr sz="3600" spc="-15" dirty="0"/>
              <a:t>many</a:t>
            </a:r>
            <a:r>
              <a:rPr sz="3600" spc="-10" dirty="0"/>
              <a:t> </a:t>
            </a:r>
            <a:r>
              <a:rPr sz="3600" spc="-60" dirty="0"/>
              <a:t>Territories</a:t>
            </a:r>
            <a:r>
              <a:rPr sz="3600" spc="-35" dirty="0"/>
              <a:t> </a:t>
            </a:r>
            <a:r>
              <a:rPr sz="3600" spc="-15" dirty="0"/>
              <a:t>are</a:t>
            </a:r>
            <a:r>
              <a:rPr sz="3600" spc="-50" dirty="0"/>
              <a:t> </a:t>
            </a:r>
            <a:r>
              <a:rPr sz="3600" spc="-10" dirty="0"/>
              <a:t>there</a:t>
            </a:r>
            <a:r>
              <a:rPr sz="3600" spc="-25" dirty="0"/>
              <a:t> </a:t>
            </a:r>
            <a:r>
              <a:rPr sz="3600" spc="5" dirty="0"/>
              <a:t>in</a:t>
            </a:r>
            <a:r>
              <a:rPr sz="3600" spc="-175" dirty="0"/>
              <a:t> </a:t>
            </a:r>
            <a:r>
              <a:rPr sz="3600" spc="5" dirty="0"/>
              <a:t>Canada?</a:t>
            </a:r>
            <a:endParaRPr sz="3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46589-2A38-4052-9A7D-73C3A615CE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2042" y="2664663"/>
            <a:ext cx="60731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There </a:t>
            </a:r>
            <a:r>
              <a:rPr sz="3600" spc="-20" dirty="0"/>
              <a:t>are</a:t>
            </a:r>
            <a:r>
              <a:rPr sz="3600" spc="-10" dirty="0"/>
              <a:t> </a:t>
            </a:r>
            <a:r>
              <a:rPr sz="3600" dirty="0"/>
              <a:t>3</a:t>
            </a:r>
            <a:r>
              <a:rPr sz="3600" spc="-15" dirty="0"/>
              <a:t> </a:t>
            </a:r>
            <a:r>
              <a:rPr sz="3600" spc="-35" dirty="0"/>
              <a:t>Territories</a:t>
            </a:r>
            <a:r>
              <a:rPr sz="3600" spc="10" dirty="0"/>
              <a:t> </a:t>
            </a:r>
            <a:r>
              <a:rPr sz="3600" dirty="0"/>
              <a:t>in</a:t>
            </a:r>
            <a:r>
              <a:rPr sz="3600" spc="-15" dirty="0"/>
              <a:t> </a:t>
            </a:r>
            <a:r>
              <a:rPr sz="3600" dirty="0"/>
              <a:t>Canada</a:t>
            </a:r>
            <a:endParaRPr sz="3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0FEBC7-21AA-C31E-B30F-E4DB264B3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940602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990600"/>
            <a:ext cx="8680704" cy="53751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5772" y="318642"/>
            <a:ext cx="5130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Provinces</a:t>
            </a:r>
            <a:r>
              <a:rPr spc="70" dirty="0"/>
              <a:t> </a:t>
            </a:r>
            <a:r>
              <a:rPr spc="-5" dirty="0"/>
              <a:t>and</a:t>
            </a:r>
            <a:r>
              <a:rPr spc="35" dirty="0"/>
              <a:t> </a:t>
            </a:r>
            <a:r>
              <a:rPr spc="-35" dirty="0"/>
              <a:t>Territories</a:t>
            </a:r>
            <a:r>
              <a:rPr spc="70" dirty="0"/>
              <a:t> </a:t>
            </a:r>
            <a:r>
              <a:rPr spc="-5" dirty="0"/>
              <a:t>of</a:t>
            </a:r>
            <a:r>
              <a:rPr spc="15" dirty="0"/>
              <a:t> </a:t>
            </a:r>
            <a:r>
              <a:rPr spc="-10" dirty="0"/>
              <a:t>Canada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6F77E1-A56C-2CEE-E0C3-48732A0A4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6019800"/>
            <a:ext cx="2210597" cy="9173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2790</Words>
  <Application>Microsoft Office PowerPoint</Application>
  <PresentationFormat>Widescreen</PresentationFormat>
  <Paragraphs>473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 MT</vt:lpstr>
      <vt:lpstr>Calibri</vt:lpstr>
      <vt:lpstr>Times New Roman</vt:lpstr>
      <vt:lpstr>Wingdings</vt:lpstr>
      <vt:lpstr>Office Theme</vt:lpstr>
      <vt:lpstr>PowerPoint Presentation</vt:lpstr>
      <vt:lpstr>Map of Canada</vt:lpstr>
      <vt:lpstr>Q: What is the capital of Canada?</vt:lpstr>
      <vt:lpstr>Ottawa is the capital of Canada</vt:lpstr>
      <vt:lpstr>Q: How many Provinces are there in Canada?</vt:lpstr>
      <vt:lpstr>There are 10 Provinces in Canada</vt:lpstr>
      <vt:lpstr>Q: How many Territories are there in Canada?</vt:lpstr>
      <vt:lpstr>There are 3 Territories in Canada</vt:lpstr>
      <vt:lpstr>Provinces and Territories of Canada</vt:lpstr>
      <vt:lpstr>Q: Which are the popular cities in Canada?</vt:lpstr>
      <vt:lpstr>Popular Cities</vt:lpstr>
      <vt:lpstr>About Canada</vt:lpstr>
      <vt:lpstr>Why Study in CANADA?</vt:lpstr>
      <vt:lpstr>Why Canada?</vt:lpstr>
      <vt:lpstr>Process Flow for Canada Study Visa</vt:lpstr>
      <vt:lpstr>Education System in Canada</vt:lpstr>
      <vt:lpstr>Q: How many Universities are there in Canada?</vt:lpstr>
      <vt:lpstr>There are 98 Universities in Canada</vt:lpstr>
      <vt:lpstr>Q: Which are the top ranked Universities in Canada?</vt:lpstr>
      <vt:lpstr>Top Ranked Universities</vt:lpstr>
      <vt:lpstr>Universities</vt:lpstr>
      <vt:lpstr>Universities</vt:lpstr>
      <vt:lpstr>Community Colleges</vt:lpstr>
      <vt:lpstr>Community Colleges</vt:lpstr>
      <vt:lpstr>Programs offered by Colleges</vt:lpstr>
      <vt:lpstr>Programs offered by Colleges</vt:lpstr>
      <vt:lpstr>Duration of Qualifications</vt:lpstr>
      <vt:lpstr>Categorization and Duration of Qualifications</vt:lpstr>
      <vt:lpstr>Intakes</vt:lpstr>
      <vt:lpstr>Intakes</vt:lpstr>
      <vt:lpstr>Academic &amp; English Language Requirements</vt:lpstr>
      <vt:lpstr>Designated Learning Institutions</vt:lpstr>
      <vt:lpstr>Work Permit for Students</vt:lpstr>
      <vt:lpstr>Work Permit for Students</vt:lpstr>
      <vt:lpstr>Post Study Work Visa</vt:lpstr>
      <vt:lpstr>Post Study Work Visa</vt:lpstr>
      <vt:lpstr>Post Study Work Visa</vt:lpstr>
      <vt:lpstr>SDS – Student Direct Stream</vt:lpstr>
      <vt:lpstr>SDS – Student Direct Stream</vt:lpstr>
      <vt:lpstr>SDS- Student Direct Stream</vt:lpstr>
      <vt:lpstr>Q: What are the expenses for one year to study in Canada?</vt:lpstr>
      <vt:lpstr>Total Cost for 1 year Diploma Program</vt:lpstr>
      <vt:lpstr>Total Cost for 1 year Degree Program</vt:lpstr>
      <vt:lpstr>Institutions partnered with Academic Monk</vt:lpstr>
      <vt:lpstr>PG Programs with IELTS 6 no band less than 6 bands</vt:lpstr>
      <vt:lpstr>PG programs with IELTS 6 no band less than 6 bands</vt:lpstr>
      <vt:lpstr>Our represented Institutions offering an Application Fee Waiver</vt:lpstr>
      <vt:lpstr>Scholarships</vt:lpstr>
      <vt:lpstr>Points to remember for successful Offers and Visas</vt:lpstr>
      <vt:lpstr>Do Universities or Colleges in Canada assist in Job Placements?</vt:lpstr>
      <vt:lpstr>Sources of Finance</vt:lpstr>
      <vt:lpstr>Sources of Finance</vt:lpstr>
      <vt:lpstr>Submitting a Winning Application</vt:lpstr>
      <vt:lpstr>Counseling Tips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Vyom Shah</dc:creator>
  <cp:lastModifiedBy>Kavita Chaturvedi</cp:lastModifiedBy>
  <cp:revision>3</cp:revision>
  <dcterms:created xsi:type="dcterms:W3CDTF">2023-11-04T13:05:55Z</dcterms:created>
  <dcterms:modified xsi:type="dcterms:W3CDTF">2023-11-06T04:58:55Z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2023-11-04T00:00:00Z</vt:filetime>
  </property>
</Properties>
</file>